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76"/>
  </p:notesMasterIdLst>
  <p:sldIdLst>
    <p:sldId id="259" r:id="rId3"/>
    <p:sldId id="521" r:id="rId4"/>
    <p:sldId id="570" r:id="rId5"/>
    <p:sldId id="568" r:id="rId6"/>
    <p:sldId id="522" r:id="rId7"/>
    <p:sldId id="533" r:id="rId8"/>
    <p:sldId id="525" r:id="rId9"/>
    <p:sldId id="534" r:id="rId10"/>
    <p:sldId id="532" r:id="rId11"/>
    <p:sldId id="535" r:id="rId12"/>
    <p:sldId id="537" r:id="rId13"/>
    <p:sldId id="538" r:id="rId14"/>
    <p:sldId id="527" r:id="rId15"/>
    <p:sldId id="539" r:id="rId16"/>
    <p:sldId id="571" r:id="rId17"/>
    <p:sldId id="524" r:id="rId18"/>
    <p:sldId id="540" r:id="rId19"/>
    <p:sldId id="541" r:id="rId20"/>
    <p:sldId id="526" r:id="rId21"/>
    <p:sldId id="483" r:id="rId22"/>
    <p:sldId id="542" r:id="rId23"/>
    <p:sldId id="543" r:id="rId24"/>
    <p:sldId id="544" r:id="rId25"/>
    <p:sldId id="545" r:id="rId26"/>
    <p:sldId id="546" r:id="rId27"/>
    <p:sldId id="548" r:id="rId28"/>
    <p:sldId id="547" r:id="rId29"/>
    <p:sldId id="549" r:id="rId30"/>
    <p:sldId id="551" r:id="rId31"/>
    <p:sldId id="550" r:id="rId32"/>
    <p:sldId id="484" r:id="rId33"/>
    <p:sldId id="486" r:id="rId34"/>
    <p:sldId id="487" r:id="rId35"/>
    <p:sldId id="488" r:id="rId36"/>
    <p:sldId id="489" r:id="rId37"/>
    <p:sldId id="490" r:id="rId38"/>
    <p:sldId id="491" r:id="rId39"/>
    <p:sldId id="492" r:id="rId40"/>
    <p:sldId id="493" r:id="rId41"/>
    <p:sldId id="494" r:id="rId42"/>
    <p:sldId id="495" r:id="rId43"/>
    <p:sldId id="496" r:id="rId44"/>
    <p:sldId id="499" r:id="rId45"/>
    <p:sldId id="497" r:id="rId46"/>
    <p:sldId id="498" r:id="rId47"/>
    <p:sldId id="500" r:id="rId48"/>
    <p:sldId id="501" r:id="rId49"/>
    <p:sldId id="552" r:id="rId50"/>
    <p:sldId id="553" r:id="rId51"/>
    <p:sldId id="556" r:id="rId52"/>
    <p:sldId id="557" r:id="rId53"/>
    <p:sldId id="558" r:id="rId54"/>
    <p:sldId id="559" r:id="rId55"/>
    <p:sldId id="560" r:id="rId56"/>
    <p:sldId id="554" r:id="rId57"/>
    <p:sldId id="562" r:id="rId58"/>
    <p:sldId id="565" r:id="rId59"/>
    <p:sldId id="566" r:id="rId60"/>
    <p:sldId id="572" r:id="rId61"/>
    <p:sldId id="567" r:id="rId62"/>
    <p:sldId id="563" r:id="rId63"/>
    <p:sldId id="510" r:id="rId64"/>
    <p:sldId id="511" r:id="rId65"/>
    <p:sldId id="512" r:id="rId66"/>
    <p:sldId id="513" r:id="rId67"/>
    <p:sldId id="515" r:id="rId68"/>
    <p:sldId id="516" r:id="rId69"/>
    <p:sldId id="514" r:id="rId70"/>
    <p:sldId id="517" r:id="rId71"/>
    <p:sldId id="518" r:id="rId72"/>
    <p:sldId id="519" r:id="rId73"/>
    <p:sldId id="520" r:id="rId74"/>
    <p:sldId id="531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92A36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1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672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2/3/20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tutor.com/visualize.html#mode=display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http://www.pythontutor.com/visualize.html#mode=display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37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zhu45.org/posts/2017/Jul/30/understanding-how-function-call-works/" TargetMode="External"/><Relationship Id="rId4" Type="http://schemas.openxmlformats.org/officeDocument/2006/relationships/hyperlink" Target="https://en.wikipedia.org/wiki/Stack_buffer_overflow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nsecure.org/stf/smashstack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0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3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ewrite.taleas.io/2018/11/14/why-inception-reminds-us-of-recursion/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unchify.com/jvm-tuning-heapsize-stacksize-garbage-collection-fundamental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ittheories.com/the-curious-case-of-binary-search-the-famous-bug-that-remained-undetected-for-20-years-973e89fc212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bugs.openjdk.java.net/browse/JDK-5045582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043" y="80599"/>
            <a:ext cx="1604682" cy="1282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6EA7F-6E19-5946-89C8-1ABF40D89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59" y="1808933"/>
            <a:ext cx="7592678" cy="4114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C1FA18-47B3-704B-9A69-3C6F76D27986}"/>
              </a:ext>
            </a:extLst>
          </p:cNvPr>
          <p:cNvSpPr/>
          <p:nvPr/>
        </p:nvSpPr>
        <p:spPr>
          <a:xfrm>
            <a:off x="1052876" y="2483223"/>
            <a:ext cx="2425429" cy="3048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E1EB69-4878-FE4A-9BED-D75B6C5C4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753" y="3272117"/>
            <a:ext cx="5739231" cy="3320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612E1F3-EFE6-F241-9AE8-58368667E8E8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936721" y="4116893"/>
            <a:ext cx="3469901" cy="812161"/>
          </a:xfrm>
          <a:prstGeom prst="bentConnector2">
            <a:avLst/>
          </a:prstGeom>
          <a:noFill/>
          <a:ln w="38100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8082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ABE926-EC8E-2845-B979-7614A7F35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9" y="1658188"/>
            <a:ext cx="3663783" cy="2824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05EBF8-D8D6-004A-9E24-24998F102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219" y="3429000"/>
            <a:ext cx="5046134" cy="3339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402937-480C-E443-A664-68CDBE098B9B}"/>
              </a:ext>
            </a:extLst>
          </p:cNvPr>
          <p:cNvSpPr/>
          <p:nvPr/>
        </p:nvSpPr>
        <p:spPr>
          <a:xfrm>
            <a:off x="5113887" y="4052047"/>
            <a:ext cx="2425429" cy="3048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9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5EBF8-D8D6-004A-9E24-24998F10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78" y="1759323"/>
            <a:ext cx="5046134" cy="3339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402937-480C-E443-A664-68CDBE098B9B}"/>
              </a:ext>
            </a:extLst>
          </p:cNvPr>
          <p:cNvSpPr/>
          <p:nvPr/>
        </p:nvSpPr>
        <p:spPr>
          <a:xfrm>
            <a:off x="1707299" y="2386168"/>
            <a:ext cx="2425429" cy="3048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0B7E1-1CFE-6745-BCC9-9F5EF6F55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60" t="15750" r="3996" b="18987"/>
          <a:stretch/>
        </p:blipFill>
        <p:spPr>
          <a:xfrm>
            <a:off x="1367117" y="5494490"/>
            <a:ext cx="6409765" cy="555812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2748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B605E9-BD93-824E-8D38-B56C7B08ADF5}"/>
              </a:ext>
            </a:extLst>
          </p:cNvPr>
          <p:cNvSpPr/>
          <p:nvPr/>
        </p:nvSpPr>
        <p:spPr>
          <a:xfrm>
            <a:off x="7135979" y="690280"/>
            <a:ext cx="1302026" cy="4571999"/>
          </a:xfrm>
          <a:prstGeom prst="rect">
            <a:avLst/>
          </a:prstGeom>
          <a:solidFill>
            <a:schemeClr val="accent3">
              <a:lumMod val="6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01112" y="539638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FE2CF1-D2A2-EE4E-8405-8163B0B189CB}"/>
              </a:ext>
            </a:extLst>
          </p:cNvPr>
          <p:cNvGrpSpPr/>
          <p:nvPr/>
        </p:nvGrpSpPr>
        <p:grpSpPr>
          <a:xfrm>
            <a:off x="6125428" y="3195916"/>
            <a:ext cx="823083" cy="2066364"/>
            <a:chOff x="6125428" y="3195916"/>
            <a:chExt cx="823083" cy="2066364"/>
          </a:xfrm>
        </p:grpSpPr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EB79473B-632B-1844-BD58-A80D50E7828E}"/>
                </a:ext>
              </a:extLst>
            </p:cNvPr>
            <p:cNvSpPr/>
            <p:nvPr/>
          </p:nvSpPr>
          <p:spPr>
            <a:xfrm>
              <a:off x="6790765" y="3195916"/>
              <a:ext cx="157746" cy="206636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E57063-30CC-8940-BE92-7C299DF13559}"/>
                </a:ext>
              </a:extLst>
            </p:cNvPr>
            <p:cNvSpPr txBox="1"/>
            <p:nvPr/>
          </p:nvSpPr>
          <p:spPr>
            <a:xfrm>
              <a:off x="6125428" y="4096866"/>
              <a:ext cx="677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Stack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738B8AD-814A-3C47-8C8A-EDD5C33CF961}"/>
                </a:ext>
              </a:extLst>
            </p:cNvPr>
            <p:cNvCxnSpPr/>
            <p:nvPr/>
          </p:nvCxnSpPr>
          <p:spPr>
            <a:xfrm flipV="1">
              <a:off x="6424129" y="3195916"/>
              <a:ext cx="0" cy="78441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A81B136-27A3-7940-9827-A621D143FE91}"/>
              </a:ext>
            </a:extLst>
          </p:cNvPr>
          <p:cNvGrpSpPr/>
          <p:nvPr/>
        </p:nvGrpSpPr>
        <p:grpSpPr>
          <a:xfrm>
            <a:off x="5964698" y="690280"/>
            <a:ext cx="977485" cy="2066364"/>
            <a:chOff x="5964698" y="690280"/>
            <a:chExt cx="977485" cy="2066364"/>
          </a:xfrm>
        </p:grpSpPr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22B277E0-9C4F-134F-82C7-C286EC91093E}"/>
                </a:ext>
              </a:extLst>
            </p:cNvPr>
            <p:cNvSpPr/>
            <p:nvPr/>
          </p:nvSpPr>
          <p:spPr>
            <a:xfrm>
              <a:off x="6790764" y="690280"/>
              <a:ext cx="151419" cy="206636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F7FE6F-70E6-FE4C-B8FE-70DB8582D7EE}"/>
                </a:ext>
              </a:extLst>
            </p:cNvPr>
            <p:cNvSpPr txBox="1"/>
            <p:nvPr/>
          </p:nvSpPr>
          <p:spPr>
            <a:xfrm>
              <a:off x="5964698" y="855239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Heap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A9DBCEC-6B56-4D46-9A02-9FADEB41D1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3092" y="1303838"/>
              <a:ext cx="904" cy="48910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BBD5B36-6DD4-4C49-9B59-976067D9A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41" y="2128370"/>
            <a:ext cx="4648200" cy="226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DE3951-9DEA-0541-86C3-0227BA4C3230}"/>
              </a:ext>
            </a:extLst>
          </p:cNvPr>
          <p:cNvGrpSpPr/>
          <p:nvPr/>
        </p:nvGrpSpPr>
        <p:grpSpPr>
          <a:xfrm>
            <a:off x="7135978" y="3588122"/>
            <a:ext cx="1302025" cy="1050746"/>
            <a:chOff x="7135978" y="3588122"/>
            <a:chExt cx="1302025" cy="1050746"/>
          </a:xfrm>
          <a:effectLst/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ED77F6A-BFB7-C846-9530-1F5EA7621BB3}"/>
                </a:ext>
              </a:extLst>
            </p:cNvPr>
            <p:cNvSpPr/>
            <p:nvPr/>
          </p:nvSpPr>
          <p:spPr>
            <a:xfrm>
              <a:off x="7135978" y="3588122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09E0E71-0EBB-2043-811D-EF16983B17A7}"/>
                </a:ext>
              </a:extLst>
            </p:cNvPr>
            <p:cNvSpPr/>
            <p:nvPr/>
          </p:nvSpPr>
          <p:spPr>
            <a:xfrm>
              <a:off x="7135978" y="3797686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4E7FEF66-2370-FA43-BC44-8A5F38AFA9D1}"/>
                </a:ext>
              </a:extLst>
            </p:cNvPr>
            <p:cNvSpPr/>
            <p:nvPr/>
          </p:nvSpPr>
          <p:spPr>
            <a:xfrm>
              <a:off x="7135978" y="4007249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8625026-585E-7440-97F9-1B9E21C11CD2}"/>
                </a:ext>
              </a:extLst>
            </p:cNvPr>
            <p:cNvSpPr/>
            <p:nvPr/>
          </p:nvSpPr>
          <p:spPr>
            <a:xfrm>
              <a:off x="7135978" y="4216813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48A887D-65DA-5842-AE62-C39A07E95E08}"/>
                </a:ext>
              </a:extLst>
            </p:cNvPr>
            <p:cNvSpPr/>
            <p:nvPr/>
          </p:nvSpPr>
          <p:spPr>
            <a:xfrm>
              <a:off x="7135978" y="4429304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73415FF-F196-9841-A139-3D8209E9076D}"/>
              </a:ext>
            </a:extLst>
          </p:cNvPr>
          <p:cNvSpPr/>
          <p:nvPr/>
        </p:nvSpPr>
        <p:spPr>
          <a:xfrm>
            <a:off x="7135978" y="4638868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996C455-EE82-0F4B-9C82-D74059E61D13}"/>
              </a:ext>
            </a:extLst>
          </p:cNvPr>
          <p:cNvSpPr/>
          <p:nvPr/>
        </p:nvSpPr>
        <p:spPr>
          <a:xfrm>
            <a:off x="7135978" y="4843152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2A45666-83C3-A54C-9B2E-FEC53EE4FB76}"/>
              </a:ext>
            </a:extLst>
          </p:cNvPr>
          <p:cNvSpPr/>
          <p:nvPr/>
        </p:nvSpPr>
        <p:spPr>
          <a:xfrm>
            <a:off x="7135978" y="5052715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9681C2D-7FAF-C544-8989-1816787B72A7}"/>
              </a:ext>
            </a:extLst>
          </p:cNvPr>
          <p:cNvGrpSpPr/>
          <p:nvPr/>
        </p:nvGrpSpPr>
        <p:grpSpPr>
          <a:xfrm>
            <a:off x="7135978" y="1310764"/>
            <a:ext cx="1302025" cy="1050746"/>
            <a:chOff x="7135978" y="3588122"/>
            <a:chExt cx="1302025" cy="1050746"/>
          </a:xfrm>
          <a:solidFill>
            <a:srgbClr val="FFFF00"/>
          </a:solidFill>
          <a:effectLst/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1CB6E314-02F1-FA4B-B109-F42003DCBAEE}"/>
                </a:ext>
              </a:extLst>
            </p:cNvPr>
            <p:cNvSpPr/>
            <p:nvPr/>
          </p:nvSpPr>
          <p:spPr>
            <a:xfrm>
              <a:off x="7135978" y="3588122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5B8194F3-9497-7642-A6AA-6AE9332952F7}"/>
                </a:ext>
              </a:extLst>
            </p:cNvPr>
            <p:cNvSpPr/>
            <p:nvPr/>
          </p:nvSpPr>
          <p:spPr>
            <a:xfrm>
              <a:off x="7135978" y="3797686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44725C7A-07B8-8949-B53E-CFD80FB81B8D}"/>
                </a:ext>
              </a:extLst>
            </p:cNvPr>
            <p:cNvSpPr/>
            <p:nvPr/>
          </p:nvSpPr>
          <p:spPr>
            <a:xfrm>
              <a:off x="7135978" y="4007249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F00C8DAF-594C-7344-A7C3-7F870130E0F8}"/>
                </a:ext>
              </a:extLst>
            </p:cNvPr>
            <p:cNvSpPr/>
            <p:nvPr/>
          </p:nvSpPr>
          <p:spPr>
            <a:xfrm>
              <a:off x="7135978" y="4216813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052CB6D6-0B5C-D340-9D96-BEA3D93BCB73}"/>
                </a:ext>
              </a:extLst>
            </p:cNvPr>
            <p:cNvSpPr/>
            <p:nvPr/>
          </p:nvSpPr>
          <p:spPr>
            <a:xfrm>
              <a:off x="7135978" y="4429304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99A1F88-4C87-534A-827E-6D0BB878BAC8}"/>
              </a:ext>
            </a:extLst>
          </p:cNvPr>
          <p:cNvSpPr/>
          <p:nvPr/>
        </p:nvSpPr>
        <p:spPr>
          <a:xfrm>
            <a:off x="7135978" y="687353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FF23C0A-AA00-9947-8E08-81C6F919CEF9}"/>
              </a:ext>
            </a:extLst>
          </p:cNvPr>
          <p:cNvSpPr/>
          <p:nvPr/>
        </p:nvSpPr>
        <p:spPr>
          <a:xfrm>
            <a:off x="7135978" y="891637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F56A622-D60C-D34B-95F8-5EEFE7043D43}"/>
              </a:ext>
            </a:extLst>
          </p:cNvPr>
          <p:cNvSpPr/>
          <p:nvPr/>
        </p:nvSpPr>
        <p:spPr>
          <a:xfrm>
            <a:off x="7135978" y="1101200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3B738E06-11DF-974A-BD38-25BEE50334E8}"/>
              </a:ext>
            </a:extLst>
          </p:cNvPr>
          <p:cNvSpPr/>
          <p:nvPr/>
        </p:nvSpPr>
        <p:spPr>
          <a:xfrm>
            <a:off x="7135978" y="4426376"/>
            <a:ext cx="1302025" cy="209564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rgbClr val="0070C0"/>
                </a:solidFill>
              </a:rPr>
              <a:t>local_primitive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B43BA6D-7BFF-4045-9695-DF58AC336DEA}"/>
              </a:ext>
            </a:extLst>
          </p:cNvPr>
          <p:cNvSpPr/>
          <p:nvPr/>
        </p:nvSpPr>
        <p:spPr>
          <a:xfrm>
            <a:off x="7135978" y="4632125"/>
            <a:ext cx="1302025" cy="209564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rgbClr val="0070C0"/>
                </a:solidFill>
              </a:rPr>
              <a:t>local_reference</a:t>
            </a:r>
            <a:endParaRPr lang="en-US" sz="1000" b="1" dirty="0">
              <a:solidFill>
                <a:srgbClr val="0070C0"/>
              </a:solidFill>
            </a:endParaRP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EF70B720-5473-D646-A798-C3E435324A39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209366" y="2608728"/>
            <a:ext cx="3926612" cy="1922430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3A6D3189-EA94-474A-BEF7-D26B431D61F6}"/>
              </a:ext>
            </a:extLst>
          </p:cNvPr>
          <p:cNvCxnSpPr>
            <a:cxnSpLocks/>
            <a:stCxn id="2" idx="2"/>
            <a:endCxn id="51" idx="1"/>
          </p:cNvCxnSpPr>
          <p:nvPr/>
        </p:nvCxnSpPr>
        <p:spPr>
          <a:xfrm rot="16200000" flipH="1">
            <a:off x="3869762" y="1470690"/>
            <a:ext cx="1772101" cy="4760331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F65B6014-DC7C-804F-87CD-B15D745FBC1C}"/>
              </a:ext>
            </a:extLst>
          </p:cNvPr>
          <p:cNvSpPr/>
          <p:nvPr/>
        </p:nvSpPr>
        <p:spPr>
          <a:xfrm>
            <a:off x="7128254" y="1106480"/>
            <a:ext cx="1302025" cy="842645"/>
          </a:xfrm>
          <a:prstGeom prst="roundRect">
            <a:avLst/>
          </a:prstGeom>
          <a:solidFill>
            <a:srgbClr val="FFC000">
              <a:alpha val="65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Int[10]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930B6F90-8710-5047-9385-A33E00C36360}"/>
              </a:ext>
            </a:extLst>
          </p:cNvPr>
          <p:cNvCxnSpPr>
            <a:cxnSpLocks/>
            <a:stCxn id="51" idx="3"/>
            <a:endCxn id="54" idx="3"/>
          </p:cNvCxnSpPr>
          <p:nvPr/>
        </p:nvCxnSpPr>
        <p:spPr>
          <a:xfrm flipH="1" flipV="1">
            <a:off x="8430279" y="1527803"/>
            <a:ext cx="7724" cy="3209104"/>
          </a:xfrm>
          <a:prstGeom prst="bentConnector3">
            <a:avLst>
              <a:gd name="adj1" fmla="val -2959606"/>
            </a:avLst>
          </a:prstGeom>
          <a:ln>
            <a:solidFill>
              <a:srgbClr val="00B05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59C84C0-531A-7E4E-ACC7-D98430D31C1E}"/>
              </a:ext>
            </a:extLst>
          </p:cNvPr>
          <p:cNvSpPr/>
          <p:nvPr/>
        </p:nvSpPr>
        <p:spPr>
          <a:xfrm>
            <a:off x="1461247" y="2671482"/>
            <a:ext cx="1828800" cy="29332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  <p:bldP spid="28" grpId="0" animBg="1"/>
      <p:bldP spid="29" grpId="0" animBg="1"/>
      <p:bldP spid="30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4" grpId="0" animBg="1"/>
      <p:bldP spid="2" grpId="0" animBg="1"/>
      <p:bldP spid="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3EEB7F-189F-4F44-8061-E82DA7C5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4EBDF-4985-804B-9087-D450878E7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17" y="1662183"/>
            <a:ext cx="5820335" cy="4446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C7CE88-3C18-C84B-AC67-306BC9166484}"/>
              </a:ext>
            </a:extLst>
          </p:cNvPr>
          <p:cNvSpPr txBox="1"/>
          <p:nvPr/>
        </p:nvSpPr>
        <p:spPr>
          <a:xfrm>
            <a:off x="1783977" y="6301823"/>
            <a:ext cx="166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Memory</a:t>
            </a:r>
          </a:p>
        </p:txBody>
      </p:sp>
    </p:spTree>
    <p:extLst>
      <p:ext uri="{BB962C8B-B14F-4D97-AF65-F5344CB8AC3E}">
        <p14:creationId xmlns:p14="http://schemas.microsoft.com/office/powerpoint/2010/main" val="1029799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AAFC5B34-0F83-E14E-8D11-2D7DA12F8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03" y="2009718"/>
            <a:ext cx="5597074" cy="30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5D9BB1-80DD-F142-8AF9-39AB2E2BDEEE}"/>
              </a:ext>
            </a:extLst>
          </p:cNvPr>
          <p:cNvGrpSpPr/>
          <p:nvPr/>
        </p:nvGrpSpPr>
        <p:grpSpPr>
          <a:xfrm>
            <a:off x="7177252" y="678389"/>
            <a:ext cx="1678262" cy="5078361"/>
            <a:chOff x="6594884" y="678389"/>
            <a:chExt cx="2260631" cy="50783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B605E9-BD93-824E-8D38-B56C7B08ADF5}"/>
                </a:ext>
              </a:extLst>
            </p:cNvPr>
            <p:cNvSpPr/>
            <p:nvPr/>
          </p:nvSpPr>
          <p:spPr>
            <a:xfrm>
              <a:off x="7553489" y="681316"/>
              <a:ext cx="1302026" cy="4571999"/>
            </a:xfrm>
            <a:prstGeom prst="rect">
              <a:avLst/>
            </a:prstGeom>
            <a:solidFill>
              <a:schemeClr val="accent3">
                <a:lumMod val="6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B876AC-F6C7-D348-B937-964EC584AA2E}"/>
                </a:ext>
              </a:extLst>
            </p:cNvPr>
            <p:cNvSpPr txBox="1"/>
            <p:nvPr/>
          </p:nvSpPr>
          <p:spPr>
            <a:xfrm>
              <a:off x="7718622" y="5387418"/>
              <a:ext cx="988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Memory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BFE2CF1-D2A2-EE4E-8405-8163B0B189CB}"/>
                </a:ext>
              </a:extLst>
            </p:cNvPr>
            <p:cNvGrpSpPr/>
            <p:nvPr/>
          </p:nvGrpSpPr>
          <p:grpSpPr>
            <a:xfrm>
              <a:off x="6600894" y="3186952"/>
              <a:ext cx="766191" cy="2066364"/>
              <a:chOff x="6183384" y="3195916"/>
              <a:chExt cx="766191" cy="2066364"/>
            </a:xfrm>
          </p:grpSpPr>
          <p:sp>
            <p:nvSpPr>
              <p:cNvPr id="14" name="Left Brace 13">
                <a:extLst>
                  <a:ext uri="{FF2B5EF4-FFF2-40B4-BE49-F238E27FC236}">
                    <a16:creationId xmlns:a16="http://schemas.microsoft.com/office/drawing/2014/main" id="{EB79473B-632B-1844-BD58-A80D50E7828E}"/>
                  </a:ext>
                </a:extLst>
              </p:cNvPr>
              <p:cNvSpPr/>
              <p:nvPr/>
            </p:nvSpPr>
            <p:spPr>
              <a:xfrm>
                <a:off x="6790765" y="3195916"/>
                <a:ext cx="157746" cy="2066364"/>
              </a:xfrm>
              <a:prstGeom prst="leftBrac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E57063-30CC-8940-BE92-7C299DF13559}"/>
                  </a:ext>
                </a:extLst>
              </p:cNvPr>
              <p:cNvSpPr txBox="1"/>
              <p:nvPr/>
            </p:nvSpPr>
            <p:spPr>
              <a:xfrm>
                <a:off x="6183384" y="4437525"/>
                <a:ext cx="76619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</a:rPr>
                  <a:t>Stack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738B8AD-814A-3C47-8C8A-EDD5C33CF961}"/>
                  </a:ext>
                </a:extLst>
              </p:cNvPr>
              <p:cNvCxnSpPr/>
              <p:nvPr/>
            </p:nvCxnSpPr>
            <p:spPr>
              <a:xfrm flipV="1">
                <a:off x="6596065" y="3615042"/>
                <a:ext cx="0" cy="784413"/>
              </a:xfrm>
              <a:prstGeom prst="straightConnector1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A81B136-27A3-7940-9827-A621D143FE91}"/>
                </a:ext>
              </a:extLst>
            </p:cNvPr>
            <p:cNvGrpSpPr/>
            <p:nvPr/>
          </p:nvGrpSpPr>
          <p:grpSpPr>
            <a:xfrm>
              <a:off x="6594884" y="681316"/>
              <a:ext cx="764809" cy="2066364"/>
              <a:chOff x="6177374" y="690280"/>
              <a:chExt cx="764809" cy="2066364"/>
            </a:xfrm>
          </p:grpSpPr>
          <p:sp>
            <p:nvSpPr>
              <p:cNvPr id="16" name="Left Brace 15">
                <a:extLst>
                  <a:ext uri="{FF2B5EF4-FFF2-40B4-BE49-F238E27FC236}">
                    <a16:creationId xmlns:a16="http://schemas.microsoft.com/office/drawing/2014/main" id="{22B277E0-9C4F-134F-82C7-C286EC91093E}"/>
                  </a:ext>
                </a:extLst>
              </p:cNvPr>
              <p:cNvSpPr/>
              <p:nvPr/>
            </p:nvSpPr>
            <p:spPr>
              <a:xfrm>
                <a:off x="6790764" y="690280"/>
                <a:ext cx="151419" cy="2066364"/>
              </a:xfrm>
              <a:prstGeom prst="leftBrac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F7FE6F-70E6-FE4C-B8FE-70DB8582D7EE}"/>
                  </a:ext>
                </a:extLst>
              </p:cNvPr>
              <p:cNvSpPr txBox="1"/>
              <p:nvPr/>
            </p:nvSpPr>
            <p:spPr>
              <a:xfrm>
                <a:off x="6177374" y="1027461"/>
                <a:ext cx="7648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</a:rPr>
                  <a:t>Heap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A9DBCEC-6B56-4D46-9A02-9FADEB41D1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96066" y="1411412"/>
                <a:ext cx="904" cy="489103"/>
              </a:xfrm>
              <a:prstGeom prst="straightConnector1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DE3951-9DEA-0541-86C3-0227BA4C3230}"/>
                </a:ext>
              </a:extLst>
            </p:cNvPr>
            <p:cNvGrpSpPr/>
            <p:nvPr/>
          </p:nvGrpSpPr>
          <p:grpSpPr>
            <a:xfrm>
              <a:off x="7553488" y="3579158"/>
              <a:ext cx="1302025" cy="1050746"/>
              <a:chOff x="7135978" y="3588122"/>
              <a:chExt cx="1302025" cy="1050746"/>
            </a:xfrm>
            <a:effectLst/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1ED77F6A-BFB7-C846-9530-1F5EA7621BB3}"/>
                  </a:ext>
                </a:extLst>
              </p:cNvPr>
              <p:cNvSpPr/>
              <p:nvPr/>
            </p:nvSpPr>
            <p:spPr>
              <a:xfrm>
                <a:off x="7135978" y="3588122"/>
                <a:ext cx="1302025" cy="209564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B09E0E71-0EBB-2043-811D-EF16983B17A7}"/>
                  </a:ext>
                </a:extLst>
              </p:cNvPr>
              <p:cNvSpPr/>
              <p:nvPr/>
            </p:nvSpPr>
            <p:spPr>
              <a:xfrm>
                <a:off x="7135978" y="3797686"/>
                <a:ext cx="1302025" cy="209564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4E7FEF66-2370-FA43-BC44-8A5F38AFA9D1}"/>
                  </a:ext>
                </a:extLst>
              </p:cNvPr>
              <p:cNvSpPr/>
              <p:nvPr/>
            </p:nvSpPr>
            <p:spPr>
              <a:xfrm>
                <a:off x="7135978" y="4007249"/>
                <a:ext cx="1302025" cy="209564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88625026-585E-7440-97F9-1B9E21C11CD2}"/>
                  </a:ext>
                </a:extLst>
              </p:cNvPr>
              <p:cNvSpPr/>
              <p:nvPr/>
            </p:nvSpPr>
            <p:spPr>
              <a:xfrm>
                <a:off x="7135978" y="4216813"/>
                <a:ext cx="1302025" cy="209564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D48A887D-65DA-5842-AE62-C39A07E95E08}"/>
                  </a:ext>
                </a:extLst>
              </p:cNvPr>
              <p:cNvSpPr/>
              <p:nvPr/>
            </p:nvSpPr>
            <p:spPr>
              <a:xfrm>
                <a:off x="7135978" y="4429304"/>
                <a:ext cx="1302025" cy="209564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173415FF-F196-9841-A139-3D8209E9076D}"/>
                </a:ext>
              </a:extLst>
            </p:cNvPr>
            <p:cNvSpPr/>
            <p:nvPr/>
          </p:nvSpPr>
          <p:spPr>
            <a:xfrm>
              <a:off x="7553488" y="4629904"/>
              <a:ext cx="1302025" cy="209564"/>
            </a:xfrm>
            <a:prstGeom prst="roundRect">
              <a:avLst/>
            </a:prstGeom>
            <a:solidFill>
              <a:srgbClr val="00B05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D996C455-EE82-0F4B-9C82-D74059E61D13}"/>
                </a:ext>
              </a:extLst>
            </p:cNvPr>
            <p:cNvSpPr/>
            <p:nvPr/>
          </p:nvSpPr>
          <p:spPr>
            <a:xfrm>
              <a:off x="7553488" y="4834188"/>
              <a:ext cx="1302025" cy="209564"/>
            </a:xfrm>
            <a:prstGeom prst="roundRect">
              <a:avLst/>
            </a:prstGeom>
            <a:solidFill>
              <a:srgbClr val="00B05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62A45666-83C3-A54C-9B2E-FEC53EE4FB76}"/>
                </a:ext>
              </a:extLst>
            </p:cNvPr>
            <p:cNvSpPr/>
            <p:nvPr/>
          </p:nvSpPr>
          <p:spPr>
            <a:xfrm>
              <a:off x="7553488" y="5043751"/>
              <a:ext cx="1302025" cy="209564"/>
            </a:xfrm>
            <a:prstGeom prst="roundRect">
              <a:avLst/>
            </a:prstGeom>
            <a:solidFill>
              <a:srgbClr val="00B05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9681C2D-7FAF-C544-8989-1816787B72A7}"/>
                </a:ext>
              </a:extLst>
            </p:cNvPr>
            <p:cNvGrpSpPr/>
            <p:nvPr/>
          </p:nvGrpSpPr>
          <p:grpSpPr>
            <a:xfrm>
              <a:off x="7553488" y="1301800"/>
              <a:ext cx="1302025" cy="1050746"/>
              <a:chOff x="7135978" y="3588122"/>
              <a:chExt cx="1302025" cy="1050746"/>
            </a:xfrm>
            <a:solidFill>
              <a:srgbClr val="FFFF00"/>
            </a:solidFill>
            <a:effectLst/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CB6E314-02F1-FA4B-B109-F42003DCBAEE}"/>
                  </a:ext>
                </a:extLst>
              </p:cNvPr>
              <p:cNvSpPr/>
              <p:nvPr/>
            </p:nvSpPr>
            <p:spPr>
              <a:xfrm>
                <a:off x="7135978" y="3588122"/>
                <a:ext cx="1302025" cy="209564"/>
              </a:xfrm>
              <a:prstGeom prst="round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5B8194F3-9497-7642-A6AA-6AE9332952F7}"/>
                  </a:ext>
                </a:extLst>
              </p:cNvPr>
              <p:cNvSpPr/>
              <p:nvPr/>
            </p:nvSpPr>
            <p:spPr>
              <a:xfrm>
                <a:off x="7135978" y="3797686"/>
                <a:ext cx="1302025" cy="209564"/>
              </a:xfrm>
              <a:prstGeom prst="round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44725C7A-07B8-8949-B53E-CFD80FB81B8D}"/>
                  </a:ext>
                </a:extLst>
              </p:cNvPr>
              <p:cNvSpPr/>
              <p:nvPr/>
            </p:nvSpPr>
            <p:spPr>
              <a:xfrm>
                <a:off x="7135978" y="4007249"/>
                <a:ext cx="1302025" cy="209564"/>
              </a:xfrm>
              <a:prstGeom prst="round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F00C8DAF-594C-7344-A7C3-7F870130E0F8}"/>
                  </a:ext>
                </a:extLst>
              </p:cNvPr>
              <p:cNvSpPr/>
              <p:nvPr/>
            </p:nvSpPr>
            <p:spPr>
              <a:xfrm>
                <a:off x="7135978" y="4216813"/>
                <a:ext cx="1302025" cy="209564"/>
              </a:xfrm>
              <a:prstGeom prst="round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052CB6D6-0B5C-D340-9D96-BEA3D93BCB73}"/>
                  </a:ext>
                </a:extLst>
              </p:cNvPr>
              <p:cNvSpPr/>
              <p:nvPr/>
            </p:nvSpPr>
            <p:spPr>
              <a:xfrm>
                <a:off x="7135978" y="4429304"/>
                <a:ext cx="1302025" cy="209564"/>
              </a:xfrm>
              <a:prstGeom prst="round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F99A1F88-4C87-534A-827E-6D0BB878BAC8}"/>
                </a:ext>
              </a:extLst>
            </p:cNvPr>
            <p:cNvSpPr/>
            <p:nvPr/>
          </p:nvSpPr>
          <p:spPr>
            <a:xfrm>
              <a:off x="7553488" y="678389"/>
              <a:ext cx="1302025" cy="209564"/>
            </a:xfrm>
            <a:prstGeom prst="round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5FF23C0A-AA00-9947-8E08-81C6F919CEF9}"/>
                </a:ext>
              </a:extLst>
            </p:cNvPr>
            <p:cNvSpPr/>
            <p:nvPr/>
          </p:nvSpPr>
          <p:spPr>
            <a:xfrm>
              <a:off x="7553488" y="882673"/>
              <a:ext cx="1302025" cy="209564"/>
            </a:xfrm>
            <a:prstGeom prst="round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8F56A622-D60C-D34B-95F8-5EEFE7043D43}"/>
                </a:ext>
              </a:extLst>
            </p:cNvPr>
            <p:cNvSpPr/>
            <p:nvPr/>
          </p:nvSpPr>
          <p:spPr>
            <a:xfrm>
              <a:off x="7553488" y="1092236"/>
              <a:ext cx="1302025" cy="209564"/>
            </a:xfrm>
            <a:prstGeom prst="round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AD37F9-67BA-344F-A7B6-77295EE68E6B}"/>
              </a:ext>
            </a:extLst>
          </p:cNvPr>
          <p:cNvCxnSpPr>
            <a:cxnSpLocks/>
          </p:cNvCxnSpPr>
          <p:nvPr/>
        </p:nvCxnSpPr>
        <p:spPr>
          <a:xfrm flipH="1">
            <a:off x="5523510" y="2295384"/>
            <a:ext cx="510028" cy="102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53884B9-3599-F14B-A1BD-4B880959038B}"/>
              </a:ext>
            </a:extLst>
          </p:cNvPr>
          <p:cNvSpPr/>
          <p:nvPr/>
        </p:nvSpPr>
        <p:spPr>
          <a:xfrm>
            <a:off x="7888907" y="4842395"/>
            <a:ext cx="966606" cy="40564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1</a:t>
            </a:r>
            <a:r>
              <a:rPr lang="en-US" sz="1400" baseline="30000" dirty="0">
                <a:solidFill>
                  <a:schemeClr val="bg2"/>
                </a:solidFill>
              </a:rPr>
              <a:t>st</a:t>
            </a:r>
            <a:r>
              <a:rPr lang="en-US" sz="1400" dirty="0">
                <a:solidFill>
                  <a:schemeClr val="bg2"/>
                </a:solidFill>
              </a:rPr>
              <a:t> round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EEA74C-2F9C-0C41-ACB9-3D7F07DEF1D5}"/>
              </a:ext>
            </a:extLst>
          </p:cNvPr>
          <p:cNvCxnSpPr>
            <a:cxnSpLocks/>
          </p:cNvCxnSpPr>
          <p:nvPr/>
        </p:nvCxnSpPr>
        <p:spPr>
          <a:xfrm flipH="1">
            <a:off x="5523510" y="2574585"/>
            <a:ext cx="510028" cy="102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61AAD3B-D2D9-8442-9756-B25D6C88F4B3}"/>
              </a:ext>
            </a:extLst>
          </p:cNvPr>
          <p:cNvCxnSpPr>
            <a:cxnSpLocks/>
          </p:cNvCxnSpPr>
          <p:nvPr/>
        </p:nvCxnSpPr>
        <p:spPr>
          <a:xfrm flipH="1">
            <a:off x="2149440" y="3151092"/>
            <a:ext cx="3884098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8C182DCB-F758-DB46-A0D0-DCBDB4FEC1FF}"/>
              </a:ext>
            </a:extLst>
          </p:cNvPr>
          <p:cNvSpPr/>
          <p:nvPr/>
        </p:nvSpPr>
        <p:spPr>
          <a:xfrm>
            <a:off x="7888118" y="4215996"/>
            <a:ext cx="966606" cy="405641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2</a:t>
            </a:r>
            <a:r>
              <a:rPr lang="en-US" sz="1200" baseline="30000" dirty="0">
                <a:solidFill>
                  <a:schemeClr val="bg2"/>
                </a:solidFill>
              </a:rPr>
              <a:t>nd</a:t>
            </a:r>
            <a:r>
              <a:rPr lang="en-US" sz="1200" dirty="0">
                <a:solidFill>
                  <a:schemeClr val="bg2"/>
                </a:solidFill>
              </a:rPr>
              <a:t> round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701C42C-E261-5A42-BF81-296CB461AAC5}"/>
              </a:ext>
            </a:extLst>
          </p:cNvPr>
          <p:cNvCxnSpPr>
            <a:cxnSpLocks/>
          </p:cNvCxnSpPr>
          <p:nvPr/>
        </p:nvCxnSpPr>
        <p:spPr>
          <a:xfrm flipH="1">
            <a:off x="6196073" y="2295384"/>
            <a:ext cx="510028" cy="102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05C437B-C67F-2F47-A7E9-7F33B046E319}"/>
              </a:ext>
            </a:extLst>
          </p:cNvPr>
          <p:cNvCxnSpPr>
            <a:cxnSpLocks/>
          </p:cNvCxnSpPr>
          <p:nvPr/>
        </p:nvCxnSpPr>
        <p:spPr>
          <a:xfrm flipH="1">
            <a:off x="6196073" y="2574585"/>
            <a:ext cx="510028" cy="102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3D57DB0-0B97-984A-9A33-3AD6F6731128}"/>
              </a:ext>
            </a:extLst>
          </p:cNvPr>
          <p:cNvCxnSpPr>
            <a:cxnSpLocks/>
          </p:cNvCxnSpPr>
          <p:nvPr/>
        </p:nvCxnSpPr>
        <p:spPr>
          <a:xfrm flipH="1">
            <a:off x="5523510" y="2834410"/>
            <a:ext cx="510028" cy="102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FE1AF6F-3454-3D43-A9F3-7E7CCF55D869}"/>
              </a:ext>
            </a:extLst>
          </p:cNvPr>
          <p:cNvCxnSpPr>
            <a:cxnSpLocks/>
          </p:cNvCxnSpPr>
          <p:nvPr/>
        </p:nvCxnSpPr>
        <p:spPr>
          <a:xfrm flipH="1">
            <a:off x="5280212" y="4012271"/>
            <a:ext cx="1502439" cy="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5989B1E8-E82C-C045-88CC-9C195D9D1A02}"/>
              </a:ext>
            </a:extLst>
          </p:cNvPr>
          <p:cNvSpPr/>
          <p:nvPr/>
        </p:nvSpPr>
        <p:spPr>
          <a:xfrm>
            <a:off x="5917960" y="3257644"/>
            <a:ext cx="966606" cy="209564"/>
          </a:xfrm>
          <a:prstGeom prst="roundRect">
            <a:avLst/>
          </a:prstGeom>
          <a:solidFill>
            <a:srgbClr val="FF0000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2"/>
                </a:solidFill>
              </a:rPr>
              <a:t>Ret address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6CDFA75-BF57-9447-BA2E-A40F71E64F00}"/>
              </a:ext>
            </a:extLst>
          </p:cNvPr>
          <p:cNvCxnSpPr>
            <a:cxnSpLocks/>
          </p:cNvCxnSpPr>
          <p:nvPr/>
        </p:nvCxnSpPr>
        <p:spPr>
          <a:xfrm flipH="1">
            <a:off x="5523510" y="3351600"/>
            <a:ext cx="510028" cy="102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85CF94D-E84D-3446-8013-60FE5F9B1CDA}"/>
              </a:ext>
            </a:extLst>
          </p:cNvPr>
          <p:cNvCxnSpPr>
            <a:cxnSpLocks/>
          </p:cNvCxnSpPr>
          <p:nvPr/>
        </p:nvCxnSpPr>
        <p:spPr>
          <a:xfrm flipH="1">
            <a:off x="5523510" y="4012271"/>
            <a:ext cx="510028" cy="102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42DFA89-8F5A-0F49-8CF2-1BCF75DC46B9}"/>
              </a:ext>
            </a:extLst>
          </p:cNvPr>
          <p:cNvSpPr txBox="1"/>
          <p:nvPr/>
        </p:nvSpPr>
        <p:spPr>
          <a:xfrm>
            <a:off x="671756" y="5756750"/>
            <a:ext cx="2281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highlight>
                  <a:srgbClr val="FFFF00"/>
                </a:highlight>
              </a:rPr>
              <a:t>Same</a:t>
            </a:r>
            <a:r>
              <a:rPr lang="en-US" sz="2000" i="1" dirty="0"/>
              <a:t> code segment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BB48DA4-A92B-194C-8D3B-10A8528E9B59}"/>
              </a:ext>
            </a:extLst>
          </p:cNvPr>
          <p:cNvSpPr txBox="1"/>
          <p:nvPr/>
        </p:nvSpPr>
        <p:spPr>
          <a:xfrm>
            <a:off x="671756" y="6184188"/>
            <a:ext cx="5138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highlight>
                  <a:srgbClr val="FFFF00"/>
                </a:highlight>
              </a:rPr>
              <a:t>Different</a:t>
            </a:r>
            <a:r>
              <a:rPr lang="en-US" sz="2000" i="1" dirty="0"/>
              <a:t> run time state stored in memory stack</a:t>
            </a:r>
          </a:p>
        </p:txBody>
      </p:sp>
    </p:spTree>
    <p:extLst>
      <p:ext uri="{BB962C8B-B14F-4D97-AF65-F5344CB8AC3E}">
        <p14:creationId xmlns:p14="http://schemas.microsoft.com/office/powerpoint/2010/main" val="17359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21545 0.2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4" y="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63" grpId="0" animBg="1"/>
      <p:bldP spid="63" grpId="1" animBg="1"/>
      <p:bldP spid="69" grpId="0" animBg="1"/>
      <p:bldP spid="69" grpId="1" animBg="1"/>
      <p:bldP spid="69" grpId="2" animBg="1"/>
      <p:bldP spid="20" grpId="0"/>
      <p:bldP spid="7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5FE9D9-C14E-9241-B4FD-77E91D54B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86" y="1667710"/>
            <a:ext cx="3612066" cy="158731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90A97B7-DA6B-C04C-9ACC-4409B1094A0D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963271" y="2461365"/>
            <a:ext cx="1165238" cy="928752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5102411"/>
            <a:ext cx="1622612" cy="177797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Return address of 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394205"/>
            <a:ext cx="1622612" cy="177797"/>
          </a:xfrm>
          <a:prstGeom prst="rect">
            <a:avLst/>
          </a:prstGeom>
          <a:solidFill>
            <a:srgbClr val="FFC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685998"/>
            <a:ext cx="1622612" cy="177800"/>
          </a:xfrm>
          <a:prstGeom prst="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dream(1)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2E4165-684E-264F-9F56-3F457F6755EC}"/>
              </a:ext>
            </a:extLst>
          </p:cNvPr>
          <p:cNvSpPr txBox="1"/>
          <p:nvPr/>
        </p:nvSpPr>
        <p:spPr>
          <a:xfrm>
            <a:off x="2777079" y="1313940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dream(</a:t>
            </a:r>
            <a:r>
              <a:rPr lang="en-US" altLang="zh-CN" b="1" dirty="0">
                <a:solidFill>
                  <a:srgbClr val="FFC000"/>
                </a:solidFill>
              </a:rPr>
              <a:t>2</a:t>
            </a:r>
            <a:r>
              <a:rPr lang="en-US" b="1" dirty="0">
                <a:solidFill>
                  <a:srgbClr val="FFC000"/>
                </a:solidFill>
              </a:rPr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F940458-084C-5A43-B00E-05D61F9FF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476" y="3390117"/>
            <a:ext cx="3612066" cy="158731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534888"/>
          </a:xfrm>
          <a:prstGeom prst="rect">
            <a:avLst/>
          </a:prstGeom>
          <a:solidFill>
            <a:srgbClr val="FFC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Locals for dream(2)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534136"/>
          </a:xfrm>
          <a:prstGeom prst="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Locals for dream(1)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25FDBE-045B-564B-A4A9-E0BCFF1CC008}"/>
              </a:ext>
            </a:extLst>
          </p:cNvPr>
          <p:cNvSpPr txBox="1"/>
          <p:nvPr/>
        </p:nvSpPr>
        <p:spPr>
          <a:xfrm>
            <a:off x="179295" y="6355684"/>
            <a:ext cx="2441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 buffer overflow attack</a:t>
            </a:r>
            <a:endParaRPr lang="en-US" sz="1100" b="1" dirty="0">
              <a:solidFill>
                <a:srgbClr val="002060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38A4573-B53D-DF48-BE38-5DF6092EC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79" y="5131600"/>
            <a:ext cx="3612066" cy="158731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8EAE471-5D4B-C640-BD1B-F2A62D053AB3}"/>
              </a:ext>
            </a:extLst>
          </p:cNvPr>
          <p:cNvSpPr txBox="1"/>
          <p:nvPr/>
        </p:nvSpPr>
        <p:spPr>
          <a:xfrm>
            <a:off x="4074197" y="2991597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dream(</a:t>
            </a:r>
            <a:r>
              <a:rPr lang="en-US" altLang="zh-CN" b="1" dirty="0">
                <a:solidFill>
                  <a:srgbClr val="00B050"/>
                </a:solidFill>
              </a:rPr>
              <a:t>1</a:t>
            </a:r>
            <a:r>
              <a:rPr lang="en-US" b="1" dirty="0">
                <a:solidFill>
                  <a:srgbClr val="00B050"/>
                </a:solidFill>
              </a:rPr>
              <a:t>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8756324-7E2A-0448-A665-2AF56B4B5664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2777079" y="4200967"/>
            <a:ext cx="1727133" cy="930633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36674FA-B799-B043-9927-7330E3F5C15A}"/>
              </a:ext>
            </a:extLst>
          </p:cNvPr>
          <p:cNvSpPr txBox="1"/>
          <p:nvPr/>
        </p:nvSpPr>
        <p:spPr>
          <a:xfrm>
            <a:off x="5428985" y="4733080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dream(</a:t>
            </a:r>
            <a:r>
              <a:rPr lang="en-US" altLang="zh-CN" b="1" dirty="0">
                <a:solidFill>
                  <a:srgbClr val="00B0F0"/>
                </a:solidFill>
              </a:rPr>
              <a:t>0</a:t>
            </a:r>
            <a:r>
              <a:rPr lang="en-US" b="1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364D75F-DD51-FF47-8915-887892636689}"/>
              </a:ext>
            </a:extLst>
          </p:cNvPr>
          <p:cNvSpPr/>
          <p:nvPr/>
        </p:nvSpPr>
        <p:spPr>
          <a:xfrm>
            <a:off x="7183259" y="3169781"/>
            <a:ext cx="1622612" cy="519948"/>
          </a:xfrm>
          <a:prstGeom prst="rect">
            <a:avLst/>
          </a:prstGeom>
          <a:solidFill>
            <a:srgbClr val="00B0F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Locals for dream(0)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526942-18E4-E644-A69E-3A62E510F80E}"/>
              </a:ext>
            </a:extLst>
          </p:cNvPr>
          <p:cNvSpPr txBox="1"/>
          <p:nvPr/>
        </p:nvSpPr>
        <p:spPr>
          <a:xfrm>
            <a:off x="179295" y="6094074"/>
            <a:ext cx="1783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 on function call </a:t>
            </a:r>
            <a:endParaRPr lang="en-US" sz="11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EA623-16F8-8F42-9F7B-8AE07B6874A1}"/>
              </a:ext>
            </a:extLst>
          </p:cNvPr>
          <p:cNvSpPr txBox="1"/>
          <p:nvPr/>
        </p:nvSpPr>
        <p:spPr>
          <a:xfrm>
            <a:off x="406237" y="5280208"/>
            <a:ext cx="1987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Only one copy of dream(int)</a:t>
            </a:r>
          </a:p>
        </p:txBody>
      </p:sp>
    </p:spTree>
    <p:extLst>
      <p:ext uri="{BB962C8B-B14F-4D97-AF65-F5344CB8AC3E}">
        <p14:creationId xmlns:p14="http://schemas.microsoft.com/office/powerpoint/2010/main" val="209279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6" grpId="0" animBg="1"/>
      <p:bldP spid="26" grpId="1" animBg="1"/>
      <p:bldP spid="27" grpId="0" animBg="1"/>
      <p:bldP spid="27" grpId="1" animBg="1"/>
      <p:bldP spid="28" grpId="0"/>
      <p:bldP spid="28" grpId="1"/>
      <p:bldP spid="30" grpId="0" animBg="1"/>
      <p:bldP spid="30" grpId="1" animBg="1"/>
      <p:bldP spid="31" grpId="0" animBg="1"/>
      <p:bldP spid="31" grpId="1" animBg="1"/>
      <p:bldP spid="33" grpId="0"/>
      <p:bldP spid="29" grpId="0"/>
      <p:bldP spid="29" grpId="1"/>
      <p:bldP spid="34" grpId="0"/>
      <p:bldP spid="34" grpId="1"/>
      <p:bldP spid="35" grpId="0" animBg="1"/>
      <p:bldP spid="35" grpId="1" animBg="1"/>
      <p:bldP spid="36" grpId="0"/>
      <p:bldP spid="4" grpId="0"/>
      <p:bldP spid="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F7788F-EFD7-9348-ABDE-0E2234871A5D}"/>
              </a:ext>
            </a:extLst>
          </p:cNvPr>
          <p:cNvGrpSpPr/>
          <p:nvPr/>
        </p:nvGrpSpPr>
        <p:grpSpPr>
          <a:xfrm>
            <a:off x="3032605" y="1783977"/>
            <a:ext cx="2680443" cy="3991071"/>
            <a:chOff x="2942958" y="2178424"/>
            <a:chExt cx="2680443" cy="399107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3080D4-29A9-3343-A8D8-68BE2B5DF0D9}"/>
                </a:ext>
              </a:extLst>
            </p:cNvPr>
            <p:cNvSpPr/>
            <p:nvPr/>
          </p:nvSpPr>
          <p:spPr>
            <a:xfrm>
              <a:off x="3993777" y="2178424"/>
              <a:ext cx="1622612" cy="3388656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EB79473B-632B-1844-BD58-A80D50E7828E}"/>
                </a:ext>
              </a:extLst>
            </p:cNvPr>
            <p:cNvSpPr/>
            <p:nvPr/>
          </p:nvSpPr>
          <p:spPr>
            <a:xfrm>
              <a:off x="3608294" y="2617692"/>
              <a:ext cx="161365" cy="2931459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E57063-30CC-8940-BE92-7C299DF13559}"/>
                </a:ext>
              </a:extLst>
            </p:cNvPr>
            <p:cNvSpPr txBox="1"/>
            <p:nvPr/>
          </p:nvSpPr>
          <p:spPr>
            <a:xfrm>
              <a:off x="2942958" y="4383737"/>
              <a:ext cx="677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Stack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B876AC-F6C7-D348-B937-964EC584AA2E}"/>
                </a:ext>
              </a:extLst>
            </p:cNvPr>
            <p:cNvSpPr txBox="1"/>
            <p:nvPr/>
          </p:nvSpPr>
          <p:spPr>
            <a:xfrm>
              <a:off x="4159624" y="5800163"/>
              <a:ext cx="988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Memory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A5BE37-E4E0-9D47-9F33-DB28205CF175}"/>
                </a:ext>
              </a:extLst>
            </p:cNvPr>
            <p:cNvSpPr/>
            <p:nvPr/>
          </p:nvSpPr>
          <p:spPr>
            <a:xfrm>
              <a:off x="3993777" y="5389282"/>
              <a:ext cx="1622612" cy="177797"/>
            </a:xfrm>
            <a:prstGeom prst="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Return address of main()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CFB253C-B08C-874A-90B0-B7C131F294F2}"/>
                </a:ext>
              </a:extLst>
            </p:cNvPr>
            <p:cNvSpPr/>
            <p:nvPr/>
          </p:nvSpPr>
          <p:spPr>
            <a:xfrm>
              <a:off x="3986765" y="4681076"/>
              <a:ext cx="1622612" cy="177797"/>
            </a:xfrm>
            <a:prstGeom prst="rect">
              <a:avLst/>
            </a:prstGeom>
            <a:solidFill>
              <a:srgbClr val="FFC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Return address of dream(2)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4BE0E12-B18D-3D44-B323-4AB93B0360AF}"/>
                </a:ext>
              </a:extLst>
            </p:cNvPr>
            <p:cNvSpPr/>
            <p:nvPr/>
          </p:nvSpPr>
          <p:spPr>
            <a:xfrm>
              <a:off x="3993777" y="4854393"/>
              <a:ext cx="1622612" cy="534888"/>
            </a:xfrm>
            <a:prstGeom prst="rect">
              <a:avLst/>
            </a:prstGeom>
            <a:solidFill>
              <a:srgbClr val="FFC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Locals for dream(2)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D280FFA-3EDB-0540-B399-2BF6041EBD50}"/>
                </a:ext>
              </a:extLst>
            </p:cNvPr>
            <p:cNvSpPr/>
            <p:nvPr/>
          </p:nvSpPr>
          <p:spPr>
            <a:xfrm>
              <a:off x="4000789" y="3429000"/>
              <a:ext cx="1622612" cy="1251324"/>
            </a:xfrm>
            <a:prstGeom prst="rect">
              <a:avLst/>
            </a:prstGeom>
            <a:solidFill>
              <a:srgbClr val="00B05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Locals for dream(1)</a:t>
              </a: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BBFEA2-7F9A-C443-8A14-2D40047185EA}"/>
              </a:ext>
            </a:extLst>
          </p:cNvPr>
          <p:cNvCxnSpPr>
            <a:cxnSpLocks/>
          </p:cNvCxnSpPr>
          <p:nvPr/>
        </p:nvCxnSpPr>
        <p:spPr>
          <a:xfrm flipH="1">
            <a:off x="5621775" y="3853723"/>
            <a:ext cx="904" cy="48910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DFAB0D1-845C-D24B-9AB1-A9142F3C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09" y="1724212"/>
            <a:ext cx="3412191" cy="4549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899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0.30313 -0.0032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-1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0.30173 -0.0074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87" y="-37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Overflow Attack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DFAB0D1-845C-D24B-9AB1-A9142F3C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655" y="293968"/>
            <a:ext cx="3412191" cy="4549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2CA5C1-A0DC-3D40-A1C7-7F87E6DC3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4" y="3641601"/>
            <a:ext cx="5054226" cy="2161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2213D8-E2AA-5C4F-818F-D03020A80B7E}"/>
              </a:ext>
            </a:extLst>
          </p:cNvPr>
          <p:cNvSpPr txBox="1"/>
          <p:nvPr/>
        </p:nvSpPr>
        <p:spPr>
          <a:xfrm>
            <a:off x="546847" y="6338047"/>
            <a:ext cx="1610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Stack smashing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73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C50626-70CA-DE4F-A441-9C6EBECEE1AC}"/>
              </a:ext>
            </a:extLst>
          </p:cNvPr>
          <p:cNvGrpSpPr/>
          <p:nvPr/>
        </p:nvGrpSpPr>
        <p:grpSpPr>
          <a:xfrm>
            <a:off x="331097" y="1748116"/>
            <a:ext cx="1561761" cy="1447800"/>
            <a:chOff x="331097" y="1748116"/>
            <a:chExt cx="5260667" cy="4876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9F56F9-177A-1649-9B2B-D21C9EE93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51AC46-7969-AC44-BE19-186DB2DBE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844981-8CA7-5A44-A1BB-0AEFEC45B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673788" y="5351777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dream(N-2)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dream(N-1)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CB03D9-A020-DC4E-AB83-357A58F2638E}"/>
              </a:ext>
            </a:extLst>
          </p:cNvPr>
          <p:cNvGrpSpPr/>
          <p:nvPr/>
        </p:nvGrpSpPr>
        <p:grpSpPr>
          <a:xfrm>
            <a:off x="1515853" y="2864222"/>
            <a:ext cx="1561761" cy="1447800"/>
            <a:chOff x="331097" y="1748116"/>
            <a:chExt cx="5260667" cy="48768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6ECFA5E-DD8B-D24F-B7A8-534B72B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9C711C0-A68D-9E47-B365-C26589852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FA4D774-99BD-8B44-B8DF-5791D521B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EC0B5B-284C-E94B-A3DD-70ADC90D25E7}"/>
              </a:ext>
            </a:extLst>
          </p:cNvPr>
          <p:cNvGrpSpPr/>
          <p:nvPr/>
        </p:nvGrpSpPr>
        <p:grpSpPr>
          <a:xfrm>
            <a:off x="2757638" y="3987332"/>
            <a:ext cx="1561761" cy="1447800"/>
            <a:chOff x="331097" y="1748116"/>
            <a:chExt cx="5260667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493AD01-2F92-A645-A733-6466E0308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42FEAE-D9CF-CD44-8ADE-CDE481E94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606A232-E018-E542-BAD6-3C78296C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74CE15E-3F73-E143-A31D-CA42EDD582AD}"/>
              </a:ext>
            </a:extLst>
          </p:cNvPr>
          <p:cNvSpPr/>
          <p:nvPr/>
        </p:nvSpPr>
        <p:spPr>
          <a:xfrm>
            <a:off x="7169235" y="2658609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dream(N-3)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B26ABD-5AE1-1A4C-BE4A-3DFA66A07B46}"/>
              </a:ext>
            </a:extLst>
          </p:cNvPr>
          <p:cNvSpPr/>
          <p:nvPr/>
        </p:nvSpPr>
        <p:spPr>
          <a:xfrm>
            <a:off x="7176247" y="1950404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dream(N-4)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42FDE9-E4D7-3641-BA53-EDC0352165E3}"/>
              </a:ext>
            </a:extLst>
          </p:cNvPr>
          <p:cNvSpPr/>
          <p:nvPr/>
        </p:nvSpPr>
        <p:spPr>
          <a:xfrm>
            <a:off x="7176247" y="3174076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4CD116-790B-0644-A35D-3AD050C57248}"/>
              </a:ext>
            </a:extLst>
          </p:cNvPr>
          <p:cNvSpPr/>
          <p:nvPr/>
        </p:nvSpPr>
        <p:spPr>
          <a:xfrm>
            <a:off x="7183259" y="2465871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dream(N-3)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F465C6-E02C-5B42-9BCB-2AE68D7E413F}"/>
              </a:ext>
            </a:extLst>
          </p:cNvPr>
          <p:cNvCxnSpPr/>
          <p:nvPr/>
        </p:nvCxnSpPr>
        <p:spPr>
          <a:xfrm>
            <a:off x="5964698" y="1950404"/>
            <a:ext cx="312374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E523C8A-A524-AF41-ADFB-9EF23C12B381}"/>
              </a:ext>
            </a:extLst>
          </p:cNvPr>
          <p:cNvGrpSpPr/>
          <p:nvPr/>
        </p:nvGrpSpPr>
        <p:grpSpPr>
          <a:xfrm>
            <a:off x="3993320" y="5105119"/>
            <a:ext cx="1561761" cy="1447800"/>
            <a:chOff x="331097" y="1748116"/>
            <a:chExt cx="5260667" cy="487680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49245E0-61A1-4746-96B5-643C75AE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C08EF09-2954-C949-8CCD-885A1E5D1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75890FA-6BAA-6945-9C36-C2B8B9C3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49C6F75-7CA5-3947-90B6-F6C87C58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198" y="2046075"/>
            <a:ext cx="2912569" cy="91803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769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 animBg="1"/>
      <p:bldP spid="31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D4FE19-2D3B-5F4E-959A-80BD9530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Content Placeholder 3" descr="2.pic_hd.jpg">
            <a:extLst>
              <a:ext uri="{FF2B5EF4-FFF2-40B4-BE49-F238E27FC236}">
                <a16:creationId xmlns:a16="http://schemas.microsoft.com/office/drawing/2014/main" id="{53026A11-D121-2F4A-93C1-A17C34CF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3" b="7933"/>
          <a:stretch>
            <a:fillRect/>
          </a:stretch>
        </p:blipFill>
        <p:spPr>
          <a:xfrm>
            <a:off x="2091648" y="2124635"/>
            <a:ext cx="5842116" cy="3158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61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494678"/>
            <a:ext cx="8709981" cy="2942852"/>
          </a:xfrm>
        </p:spPr>
        <p:txBody>
          <a:bodyPr/>
          <a:lstStyle/>
          <a:p>
            <a:pPr marL="457200" lvl="1" indent="0">
              <a:buNone/>
            </a:pPr>
            <a:endParaRPr lang="en-US" sz="1100" dirty="0"/>
          </a:p>
          <a:p>
            <a:pPr marL="457200" lvl="1" indent="0">
              <a:buNone/>
            </a:pPr>
            <a:endParaRPr lang="en-US" sz="1100" dirty="0"/>
          </a:p>
          <a:p>
            <a:pPr lvl="1"/>
            <a:r>
              <a:rPr lang="en-US" dirty="0"/>
              <a:t>Smaller subproblem</a:t>
            </a:r>
          </a:p>
          <a:p>
            <a:pPr marL="457200" lvl="1" indent="0">
              <a:buNone/>
            </a:pPr>
            <a:endParaRPr lang="en-US" sz="1200" dirty="0"/>
          </a:p>
          <a:p>
            <a:pPr lvl="1"/>
            <a:r>
              <a:rPr lang="en-US" dirty="0"/>
              <a:t>When the subproblem is ”small enough”</a:t>
            </a:r>
          </a:p>
          <a:p>
            <a:pPr lvl="2"/>
            <a:r>
              <a:rPr lang="en-US" dirty="0"/>
              <a:t>Stop recursion</a:t>
            </a:r>
          </a:p>
          <a:p>
            <a:pPr lvl="2"/>
            <a:r>
              <a:rPr lang="en-US" dirty="0"/>
              <a:t>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5DE438-F46E-9D47-9ED4-11255A699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463" y="3902458"/>
            <a:ext cx="5370107" cy="2584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F98A04-E143-2546-8F5B-5B01380B1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165" y="186578"/>
            <a:ext cx="1632854" cy="8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98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07C83-2CA9-5440-85F3-803E12FFE3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7916" y="1972236"/>
            <a:ext cx="8196210" cy="61856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Write a function to get the sum of an integer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/>
              <p:nvPr/>
            </p:nvSpPr>
            <p:spPr>
              <a:xfrm>
                <a:off x="1774491" y="3384348"/>
                <a:ext cx="57563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491" y="3384348"/>
                <a:ext cx="5756384" cy="523220"/>
              </a:xfrm>
              <a:prstGeom prst="rect">
                <a:avLst/>
              </a:prstGeom>
              <a:blipFill>
                <a:blip r:embed="rId2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7F77BE-6496-B148-9528-DE3440DDE724}"/>
                  </a:ext>
                </a:extLst>
              </p:cNvPr>
              <p:cNvSpPr txBox="1"/>
              <p:nvPr/>
            </p:nvSpPr>
            <p:spPr>
              <a:xfrm>
                <a:off x="3496236" y="4701116"/>
                <a:ext cx="1610792" cy="1314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7F77BE-6496-B148-9528-DE3440DDE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236" y="4701116"/>
                <a:ext cx="1610792" cy="1314399"/>
              </a:xfrm>
              <a:prstGeom prst="rect">
                <a:avLst/>
              </a:prstGeom>
              <a:blipFill>
                <a:blip r:embed="rId3"/>
                <a:stretch>
                  <a:fillRect l="-67969" t="-99048" b="-15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C3F65CA5-155A-1E4F-9BFB-E8E68ADA82F6}"/>
              </a:ext>
            </a:extLst>
          </p:cNvPr>
          <p:cNvGrpSpPr/>
          <p:nvPr/>
        </p:nvGrpSpPr>
        <p:grpSpPr>
          <a:xfrm>
            <a:off x="5051891" y="5322654"/>
            <a:ext cx="990321" cy="1225924"/>
            <a:chOff x="5410479" y="4581747"/>
            <a:chExt cx="1388899" cy="17193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8681A5B-2A66-1E4B-9F77-0576C3FAF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0477" y="4581747"/>
              <a:ext cx="1268901" cy="155313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6B6B71-9CE3-7047-997D-FA9F63D6A381}"/>
                </a:ext>
              </a:extLst>
            </p:cNvPr>
            <p:cNvSpPr/>
            <p:nvPr/>
          </p:nvSpPr>
          <p:spPr>
            <a:xfrm>
              <a:off x="5513300" y="5091953"/>
              <a:ext cx="421339" cy="3323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03010FE-F0FD-4943-AF5D-17C0EDA73D41}"/>
                </a:ext>
              </a:extLst>
            </p:cNvPr>
            <p:cNvSpPr/>
            <p:nvPr/>
          </p:nvSpPr>
          <p:spPr>
            <a:xfrm>
              <a:off x="5410479" y="4759571"/>
              <a:ext cx="421339" cy="3323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8026AD-78E6-B648-922E-D3C2570E1EAE}"/>
                </a:ext>
              </a:extLst>
            </p:cNvPr>
            <p:cNvSpPr/>
            <p:nvPr/>
          </p:nvSpPr>
          <p:spPr>
            <a:xfrm>
              <a:off x="5723969" y="5968691"/>
              <a:ext cx="421339" cy="3323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280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07C83-2CA9-5440-85F3-803E12FFE3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77447"/>
            <a:ext cx="8196210" cy="61856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Write a function to get the sum of an integer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/>
              <p:nvPr/>
            </p:nvSpPr>
            <p:spPr>
              <a:xfrm>
                <a:off x="1759750" y="2306171"/>
                <a:ext cx="57563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750" y="2306171"/>
                <a:ext cx="5756384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0C9120D-3D96-8048-A951-648B090D2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2" y="3429000"/>
            <a:ext cx="2667854" cy="289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2EC7CB-B33D-694F-85AF-EF088BBFE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422" y="4458693"/>
            <a:ext cx="4696343" cy="821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F386C27C-D36A-CE4D-B6C5-FE37CFD8817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102659" y="3693459"/>
            <a:ext cx="2853763" cy="1176164"/>
          </a:xfrm>
          <a:prstGeom prst="bentConnector3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29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/>
              <p:nvPr/>
            </p:nvSpPr>
            <p:spPr>
              <a:xfrm>
                <a:off x="1300270" y="1973064"/>
                <a:ext cx="65434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C00000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270" y="1973064"/>
                <a:ext cx="6543458" cy="523220"/>
              </a:xfrm>
              <a:prstGeom prst="rect">
                <a:avLst/>
              </a:prstGeom>
              <a:blipFill>
                <a:blip r:embed="rId2"/>
                <a:stretch>
                  <a:fillRect l="-1741" t="-930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9FD3245-FB21-764B-A20A-9713061D4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399" y="2883786"/>
            <a:ext cx="5507199" cy="2097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DD56BA-321B-3E47-9C2C-D7826BE42716}"/>
              </a:ext>
            </a:extLst>
          </p:cNvPr>
          <p:cNvSpPr txBox="1"/>
          <p:nvPr/>
        </p:nvSpPr>
        <p:spPr>
          <a:xfrm>
            <a:off x="5549152" y="5225221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rnard MT Condensed" panose="02050806060905020404" pitchFamily="18" charset="77"/>
                <a:cs typeface="Apple Chancery" panose="03020702040506060504" pitchFamily="66" charset="-79"/>
              </a:rPr>
              <a:t>Iteratively</a:t>
            </a:r>
          </a:p>
        </p:txBody>
      </p:sp>
    </p:spTree>
    <p:extLst>
      <p:ext uri="{BB962C8B-B14F-4D97-AF65-F5344CB8AC3E}">
        <p14:creationId xmlns:p14="http://schemas.microsoft.com/office/powerpoint/2010/main" val="349948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47DEB2C-9AB2-4748-9D21-38D4FF68B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84" y="3748604"/>
            <a:ext cx="7001488" cy="2481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1300271" y="1506897"/>
                <a:ext cx="65434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271" y="1506897"/>
                <a:ext cx="6543458" cy="523220"/>
              </a:xfrm>
              <a:prstGeom prst="rect">
                <a:avLst/>
              </a:prstGeom>
              <a:blipFill>
                <a:blip r:embed="rId3"/>
                <a:stretch>
                  <a:fillRect l="-1741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BD5029-1D21-0F40-A2C8-728F4657EB1E}"/>
                  </a:ext>
                </a:extLst>
              </p:cNvPr>
              <p:cNvSpPr txBox="1"/>
              <p:nvPr/>
            </p:nvSpPr>
            <p:spPr>
              <a:xfrm>
                <a:off x="585684" y="2384752"/>
                <a:ext cx="81160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BD5029-1D21-0F40-A2C8-728F4657E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84" y="2384752"/>
                <a:ext cx="8116068" cy="523220"/>
              </a:xfrm>
              <a:prstGeom prst="rect">
                <a:avLst/>
              </a:prstGeom>
              <a:blipFill>
                <a:blip r:embed="rId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92BB3C-93E3-F24A-B6FD-B71FC1FD8842}"/>
                  </a:ext>
                </a:extLst>
              </p:cNvPr>
              <p:cNvSpPr txBox="1"/>
              <p:nvPr/>
            </p:nvSpPr>
            <p:spPr>
              <a:xfrm>
                <a:off x="585684" y="3257058"/>
                <a:ext cx="27409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92BB3C-93E3-F24A-B6FD-B71FC1FD8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84" y="3257058"/>
                <a:ext cx="2740943" cy="523220"/>
              </a:xfrm>
              <a:prstGeom prst="rect">
                <a:avLst/>
              </a:prstGeom>
              <a:blipFill>
                <a:blip r:embed="rId5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84649-3A63-8548-80F6-5002B3DFD52D}"/>
                  </a:ext>
                </a:extLst>
              </p:cNvPr>
              <p:cNvSpPr txBox="1"/>
              <p:nvPr/>
            </p:nvSpPr>
            <p:spPr>
              <a:xfrm>
                <a:off x="585683" y="3257058"/>
                <a:ext cx="69835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US" sz="28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84649-3A63-8548-80F6-5002B3DFD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83" y="3257058"/>
                <a:ext cx="6983515" cy="523220"/>
              </a:xfrm>
              <a:prstGeom prst="rect">
                <a:avLst/>
              </a:prstGeom>
              <a:blipFill>
                <a:blip r:embed="rId6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CD1B6-5DE6-A64A-A81A-1731EDEACEC0}"/>
                  </a:ext>
                </a:extLst>
              </p:cNvPr>
              <p:cNvSpPr txBox="1"/>
              <p:nvPr/>
            </p:nvSpPr>
            <p:spPr>
              <a:xfrm>
                <a:off x="1470599" y="4420644"/>
                <a:ext cx="56604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𝒔𝒖𝒎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CD1B6-5DE6-A64A-A81A-1731EDEAC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599" y="4420644"/>
                <a:ext cx="5660460" cy="523220"/>
              </a:xfrm>
              <a:prstGeom prst="rect">
                <a:avLst/>
              </a:prstGeom>
              <a:blipFill>
                <a:blip r:embed="rId7"/>
                <a:stretch>
                  <a:fillRect r="-224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515368-DFD8-A34A-920E-E724F41B7C64}"/>
                  </a:ext>
                </a:extLst>
              </p:cNvPr>
              <p:cNvSpPr txBox="1"/>
              <p:nvPr/>
            </p:nvSpPr>
            <p:spPr>
              <a:xfrm>
                <a:off x="585682" y="3257058"/>
                <a:ext cx="69835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515368-DFD8-A34A-920E-E724F41B7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82" y="3257058"/>
                <a:ext cx="6983515" cy="523220"/>
              </a:xfrm>
              <a:prstGeom prst="rect">
                <a:avLst/>
              </a:prstGeom>
              <a:blipFill>
                <a:blip r:embed="rId8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5923DA6-4F52-F04A-8240-1670EF2D753C}"/>
              </a:ext>
            </a:extLst>
          </p:cNvPr>
          <p:cNvGrpSpPr/>
          <p:nvPr/>
        </p:nvGrpSpPr>
        <p:grpSpPr>
          <a:xfrm>
            <a:off x="1568334" y="2931452"/>
            <a:ext cx="1264513" cy="468066"/>
            <a:chOff x="1568334" y="5773271"/>
            <a:chExt cx="1264513" cy="46806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C4DB51D-91E0-8344-B91E-BE2219E40DF5}"/>
                </a:ext>
              </a:extLst>
            </p:cNvPr>
            <p:cNvCxnSpPr/>
            <p:nvPr/>
          </p:nvCxnSpPr>
          <p:spPr>
            <a:xfrm>
              <a:off x="1577788" y="5773271"/>
              <a:ext cx="125505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C7B248-6C81-6F45-998C-28E761622FE0}"/>
                </a:ext>
              </a:extLst>
            </p:cNvPr>
            <p:cNvSpPr txBox="1"/>
            <p:nvPr/>
          </p:nvSpPr>
          <p:spPr>
            <a:xfrm>
              <a:off x="1568334" y="5779672"/>
              <a:ext cx="12645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Problem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78173E-A082-684A-B065-DC581FA5D368}"/>
              </a:ext>
            </a:extLst>
          </p:cNvPr>
          <p:cNvGrpSpPr/>
          <p:nvPr/>
        </p:nvGrpSpPr>
        <p:grpSpPr>
          <a:xfrm>
            <a:off x="3326627" y="2931452"/>
            <a:ext cx="1924100" cy="468066"/>
            <a:chOff x="3326627" y="5773271"/>
            <a:chExt cx="1924100" cy="46806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88134B-FE1D-0141-93AD-9A5C9BAF9BA4}"/>
                </a:ext>
              </a:extLst>
            </p:cNvPr>
            <p:cNvCxnSpPr>
              <a:cxnSpLocks/>
            </p:cNvCxnSpPr>
            <p:nvPr/>
          </p:nvCxnSpPr>
          <p:spPr>
            <a:xfrm>
              <a:off x="3326627" y="5773271"/>
              <a:ext cx="189979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2635F9-79AD-884B-BF16-2C04E10B2EFE}"/>
                </a:ext>
              </a:extLst>
            </p:cNvPr>
            <p:cNvSpPr txBox="1"/>
            <p:nvPr/>
          </p:nvSpPr>
          <p:spPr>
            <a:xfrm>
              <a:off x="3350930" y="5779672"/>
              <a:ext cx="18997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Sub-problem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9677B03-6956-EA41-9023-4472C9A1D3F4}"/>
              </a:ext>
            </a:extLst>
          </p:cNvPr>
          <p:cNvSpPr/>
          <p:nvPr/>
        </p:nvSpPr>
        <p:spPr>
          <a:xfrm>
            <a:off x="986287" y="4356847"/>
            <a:ext cx="2223077" cy="905435"/>
          </a:xfrm>
          <a:prstGeom prst="rect">
            <a:avLst/>
          </a:prstGeom>
          <a:solidFill>
            <a:srgbClr val="292A3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0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1.11111E-6 L -2.5E-6 -0.3088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1" grpId="0"/>
      <p:bldP spid="11" grpId="1"/>
      <p:bldP spid="20" grpId="0" animBg="1"/>
      <p:bldP spid="20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1300271" y="1506897"/>
                <a:ext cx="65434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271" y="1506897"/>
                <a:ext cx="6543458" cy="523220"/>
              </a:xfrm>
              <a:prstGeom prst="rect">
                <a:avLst/>
              </a:prstGeom>
              <a:blipFill>
                <a:blip r:embed="rId2"/>
                <a:stretch>
                  <a:fillRect l="-1741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A77F431-5C07-6440-8632-FCF7DDA9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844" y="2366682"/>
            <a:ext cx="6890312" cy="3993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6012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D1B508-7142-0F4C-B581-1BA57DCE769A}"/>
              </a:ext>
            </a:extLst>
          </p:cNvPr>
          <p:cNvSpPr/>
          <p:nvPr/>
        </p:nvSpPr>
        <p:spPr>
          <a:xfrm>
            <a:off x="456603" y="1877818"/>
            <a:ext cx="3765773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74183-8D0B-D542-A5D4-A760B14893C3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4927685" y="1065377"/>
                <a:ext cx="34697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𝒊𝒏𝒕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685" y="1065377"/>
                <a:ext cx="3469732" cy="523220"/>
              </a:xfrm>
              <a:prstGeom prst="rect">
                <a:avLst/>
              </a:prstGeom>
              <a:blipFill>
                <a:blip r:embed="rId2"/>
                <a:stretch>
                  <a:fillRect r="-365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978A5F-ED60-C145-A064-101F95DE036D}"/>
              </a:ext>
            </a:extLst>
          </p:cNvPr>
          <p:cNvSpPr/>
          <p:nvPr/>
        </p:nvSpPr>
        <p:spPr>
          <a:xfrm>
            <a:off x="565166" y="2073409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3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2DEC0E-BA47-0647-82B9-8E41C125FF29}"/>
                  </a:ext>
                </a:extLst>
              </p:cNvPr>
              <p:cNvSpPr/>
              <p:nvPr/>
            </p:nvSpPr>
            <p:spPr>
              <a:xfrm>
                <a:off x="815435" y="3373488"/>
                <a:ext cx="14564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2DEC0E-BA47-0647-82B9-8E41C125F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5" y="3373488"/>
                <a:ext cx="145648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EF8FCB4-A889-BB45-9ACF-744EE375763A}"/>
              </a:ext>
            </a:extLst>
          </p:cNvPr>
          <p:cNvSpPr/>
          <p:nvPr/>
        </p:nvSpPr>
        <p:spPr>
          <a:xfrm>
            <a:off x="2324776" y="2832345"/>
            <a:ext cx="4031201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5CA7C6B-E98F-4444-B136-8F3D7EDB729E}"/>
              </a:ext>
            </a:extLst>
          </p:cNvPr>
          <p:cNvSpPr/>
          <p:nvPr/>
        </p:nvSpPr>
        <p:spPr>
          <a:xfrm>
            <a:off x="4368511" y="3893204"/>
            <a:ext cx="4165890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4E4D77-A5B2-AC4A-A532-058BBE2B6D66}"/>
              </a:ext>
            </a:extLst>
          </p:cNvPr>
          <p:cNvSpPr/>
          <p:nvPr/>
        </p:nvSpPr>
        <p:spPr>
          <a:xfrm>
            <a:off x="2444234" y="3147121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2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8F717F-CD38-4243-9DAF-7DDE74B378D1}"/>
                  </a:ext>
                </a:extLst>
              </p:cNvPr>
              <p:cNvSpPr/>
              <p:nvPr/>
            </p:nvSpPr>
            <p:spPr>
              <a:xfrm>
                <a:off x="2901294" y="4397723"/>
                <a:ext cx="14564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8F717F-CD38-4243-9DAF-7DDE74B37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94" y="4397723"/>
                <a:ext cx="145648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C08EA96-6AEF-7446-9344-650F6B37CE67}"/>
              </a:ext>
            </a:extLst>
          </p:cNvPr>
          <p:cNvSpPr/>
          <p:nvPr/>
        </p:nvSpPr>
        <p:spPr>
          <a:xfrm>
            <a:off x="4443172" y="4109802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1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A7678B-6E9C-4C48-902E-C2D5C5754D2C}"/>
                  </a:ext>
                </a:extLst>
              </p:cNvPr>
              <p:cNvSpPr/>
              <p:nvPr/>
            </p:nvSpPr>
            <p:spPr>
              <a:xfrm>
                <a:off x="5330729" y="5312123"/>
                <a:ext cx="14564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A7678B-6E9C-4C48-902E-C2D5C5754D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729" y="5312123"/>
                <a:ext cx="145648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931040-DA58-1D49-92FB-AE2F563CCB1B}"/>
              </a:ext>
            </a:extLst>
          </p:cNvPr>
          <p:cNvSpPr/>
          <p:nvPr/>
        </p:nvSpPr>
        <p:spPr>
          <a:xfrm>
            <a:off x="6773996" y="5024202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0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579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8" grpId="0"/>
      <p:bldP spid="15" grpId="0" animBg="1"/>
      <p:bldP spid="16" grpId="0" animBg="1"/>
      <p:bldP spid="7" grpId="0" animBg="1"/>
      <p:bldP spid="9" grpId="0"/>
      <p:bldP spid="11" grpId="0" animBg="1"/>
      <p:bldP spid="12" grpId="0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D1B508-7142-0F4C-B581-1BA57DCE769A}"/>
              </a:ext>
            </a:extLst>
          </p:cNvPr>
          <p:cNvSpPr/>
          <p:nvPr/>
        </p:nvSpPr>
        <p:spPr>
          <a:xfrm>
            <a:off x="456603" y="1877818"/>
            <a:ext cx="3765773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74183-8D0B-D542-A5D4-A760B14893C3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4927685" y="1065377"/>
                <a:ext cx="34697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𝒊𝒏𝒕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685" y="1065377"/>
                <a:ext cx="3469732" cy="523220"/>
              </a:xfrm>
              <a:prstGeom prst="rect">
                <a:avLst/>
              </a:prstGeom>
              <a:blipFill>
                <a:blip r:embed="rId2"/>
                <a:stretch>
                  <a:fillRect r="-365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978A5F-ED60-C145-A064-101F95DE036D}"/>
              </a:ext>
            </a:extLst>
          </p:cNvPr>
          <p:cNvSpPr/>
          <p:nvPr/>
        </p:nvSpPr>
        <p:spPr>
          <a:xfrm>
            <a:off x="565166" y="2073409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3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2DEC0E-BA47-0647-82B9-8E41C125FF29}"/>
                  </a:ext>
                </a:extLst>
              </p:cNvPr>
              <p:cNvSpPr/>
              <p:nvPr/>
            </p:nvSpPr>
            <p:spPr>
              <a:xfrm>
                <a:off x="815435" y="3373488"/>
                <a:ext cx="10502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2DEC0E-BA47-0647-82B9-8E41C125F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5" y="3373488"/>
                <a:ext cx="105028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EF8FCB4-A889-BB45-9ACF-744EE375763A}"/>
              </a:ext>
            </a:extLst>
          </p:cNvPr>
          <p:cNvSpPr/>
          <p:nvPr/>
        </p:nvSpPr>
        <p:spPr>
          <a:xfrm>
            <a:off x="2324776" y="2832345"/>
            <a:ext cx="4031201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5CA7C6B-E98F-4444-B136-8F3D7EDB729E}"/>
              </a:ext>
            </a:extLst>
          </p:cNvPr>
          <p:cNvSpPr/>
          <p:nvPr/>
        </p:nvSpPr>
        <p:spPr>
          <a:xfrm>
            <a:off x="4368511" y="3893204"/>
            <a:ext cx="4165890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4E4D77-A5B2-AC4A-A532-058BBE2B6D66}"/>
              </a:ext>
            </a:extLst>
          </p:cNvPr>
          <p:cNvSpPr/>
          <p:nvPr/>
        </p:nvSpPr>
        <p:spPr>
          <a:xfrm>
            <a:off x="2444234" y="3147121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2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8F717F-CD38-4243-9DAF-7DDE74B378D1}"/>
                  </a:ext>
                </a:extLst>
              </p:cNvPr>
              <p:cNvSpPr/>
              <p:nvPr/>
            </p:nvSpPr>
            <p:spPr>
              <a:xfrm>
                <a:off x="2901294" y="4397723"/>
                <a:ext cx="10502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8F717F-CD38-4243-9DAF-7DDE74B37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94" y="4397723"/>
                <a:ext cx="105028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C08EA96-6AEF-7446-9344-650F6B37CE67}"/>
              </a:ext>
            </a:extLst>
          </p:cNvPr>
          <p:cNvSpPr/>
          <p:nvPr/>
        </p:nvSpPr>
        <p:spPr>
          <a:xfrm>
            <a:off x="4443172" y="4109802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1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A7678B-6E9C-4C48-902E-C2D5C5754D2C}"/>
                  </a:ext>
                </a:extLst>
              </p:cNvPr>
              <p:cNvSpPr/>
              <p:nvPr/>
            </p:nvSpPr>
            <p:spPr>
              <a:xfrm>
                <a:off x="5330729" y="5312123"/>
                <a:ext cx="10502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A7678B-6E9C-4C48-902E-C2D5C5754D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729" y="5312123"/>
                <a:ext cx="105028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931040-DA58-1D49-92FB-AE2F563CCB1B}"/>
              </a:ext>
            </a:extLst>
          </p:cNvPr>
          <p:cNvSpPr/>
          <p:nvPr/>
        </p:nvSpPr>
        <p:spPr>
          <a:xfrm>
            <a:off x="6773996" y="5024202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0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5771753-1E03-6343-B42E-5E8C378F08D3}"/>
                  </a:ext>
                </a:extLst>
              </p:cNvPr>
              <p:cNvSpPr/>
              <p:nvPr/>
            </p:nvSpPr>
            <p:spPr>
              <a:xfrm>
                <a:off x="6773996" y="5312639"/>
                <a:ext cx="4379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5771753-1E03-6343-B42E-5E8C378F0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996" y="5312639"/>
                <a:ext cx="43794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1EB875-93FC-E147-B3E9-3352B224EA65}"/>
                  </a:ext>
                </a:extLst>
              </p:cNvPr>
              <p:cNvSpPr/>
              <p:nvPr/>
            </p:nvSpPr>
            <p:spPr>
              <a:xfrm>
                <a:off x="4325695" y="4397722"/>
                <a:ext cx="4379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𝟏𝟏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1EB875-93FC-E147-B3E9-3352B224E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695" y="4397722"/>
                <a:ext cx="437940" cy="461665"/>
              </a:xfrm>
              <a:prstGeom prst="rect">
                <a:avLst/>
              </a:prstGeom>
              <a:blipFill>
                <a:blip r:embed="rId7"/>
                <a:stretch>
                  <a:fillRect l="-2857" r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ABA6607-6AFF-474A-B761-5DFE50F34E58}"/>
                  </a:ext>
                </a:extLst>
              </p:cNvPr>
              <p:cNvSpPr/>
              <p:nvPr/>
            </p:nvSpPr>
            <p:spPr>
              <a:xfrm>
                <a:off x="2321421" y="3376247"/>
                <a:ext cx="4379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𝟏𝟖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ABA6607-6AFF-474A-B761-5DFE50F34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421" y="3376247"/>
                <a:ext cx="437940" cy="461665"/>
              </a:xfrm>
              <a:prstGeom prst="rect">
                <a:avLst/>
              </a:prstGeom>
              <a:blipFill>
                <a:blip r:embed="rId8"/>
                <a:stretch>
                  <a:fillRect l="-2857"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B2B224-C24A-254E-85B1-D40F2397AEB4}"/>
                  </a:ext>
                </a:extLst>
              </p:cNvPr>
              <p:cNvSpPr/>
              <p:nvPr/>
            </p:nvSpPr>
            <p:spPr>
              <a:xfrm>
                <a:off x="2272377" y="2297236"/>
                <a:ext cx="9369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B2B224-C24A-254E-85B1-D40F2397A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377" y="2297236"/>
                <a:ext cx="93698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91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  <p:bldP spid="15" grpId="0" animBg="1"/>
      <p:bldP spid="16" grpId="0" animBg="1"/>
      <p:bldP spid="7" grpId="0" animBg="1"/>
      <p:bldP spid="9" grpId="0"/>
      <p:bldP spid="11" grpId="0" animBg="1"/>
      <p:bldP spid="12" grpId="0"/>
      <p:bldP spid="13" grpId="0" animBg="1"/>
      <p:bldP spid="13" grpId="1" animBg="1"/>
      <p:bldP spid="20" grpId="0"/>
      <p:bldP spid="20" grpId="1"/>
      <p:bldP spid="21" grpId="0"/>
      <p:bldP spid="21" grpId="1"/>
      <p:bldP spid="23" grpId="0"/>
      <p:bldP spid="23" grpId="1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61F800-2857-6E43-BE55-649D9A11FB34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2206032" y="1584107"/>
                <a:ext cx="47319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032" y="1584107"/>
                <a:ext cx="4731936" cy="400110"/>
              </a:xfrm>
              <a:prstGeom prst="rect">
                <a:avLst/>
              </a:prstGeom>
              <a:blipFill>
                <a:blip r:embed="rId2"/>
                <a:stretch>
                  <a:fillRect l="-1340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1817B8C-E8D5-024C-B26A-C093C0995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188" y="165370"/>
            <a:ext cx="2718646" cy="475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87ED21-4586-9946-8D77-1EE5FFA6A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16" y="5328659"/>
            <a:ext cx="6149788" cy="1157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61CF989-55B8-5A45-B866-F04F57FB41BC}"/>
              </a:ext>
            </a:extLst>
          </p:cNvPr>
          <p:cNvGrpSpPr/>
          <p:nvPr/>
        </p:nvGrpSpPr>
        <p:grpSpPr>
          <a:xfrm>
            <a:off x="239248" y="2929568"/>
            <a:ext cx="3741081" cy="1904188"/>
            <a:chOff x="239248" y="2929568"/>
            <a:chExt cx="3741081" cy="19041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20E1E8-2FFF-834C-884A-75B1D34E4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248" y="2929568"/>
              <a:ext cx="3741081" cy="14247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10C036-A629-3343-8B5B-D34EF0878DDA}"/>
                </a:ext>
              </a:extLst>
            </p:cNvPr>
            <p:cNvSpPr txBox="1"/>
            <p:nvPr/>
          </p:nvSpPr>
          <p:spPr>
            <a:xfrm>
              <a:off x="367553" y="4464424"/>
              <a:ext cx="958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iterative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FEB0AA-053C-F44C-B81C-2227E8961911}"/>
              </a:ext>
            </a:extLst>
          </p:cNvPr>
          <p:cNvGrpSpPr/>
          <p:nvPr/>
        </p:nvGrpSpPr>
        <p:grpSpPr>
          <a:xfrm>
            <a:off x="4310518" y="2458059"/>
            <a:ext cx="4544997" cy="2745029"/>
            <a:chOff x="4310518" y="2458059"/>
            <a:chExt cx="4544997" cy="27450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786F07-1BB2-224A-972B-665603B08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0518" y="2458059"/>
              <a:ext cx="4544997" cy="24301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359347-0090-E44A-B3FA-EAFC41B062CB}"/>
                </a:ext>
              </a:extLst>
            </p:cNvPr>
            <p:cNvSpPr txBox="1"/>
            <p:nvPr/>
          </p:nvSpPr>
          <p:spPr>
            <a:xfrm>
              <a:off x="4572000" y="4833756"/>
              <a:ext cx="1033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recursive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28CC3AF-07C1-EF4F-8652-7FB2E0F707C5}"/>
              </a:ext>
            </a:extLst>
          </p:cNvPr>
          <p:cNvSpPr txBox="1"/>
          <p:nvPr/>
        </p:nvSpPr>
        <p:spPr>
          <a:xfrm>
            <a:off x="671756" y="6486489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“modern”</a:t>
            </a:r>
          </a:p>
        </p:txBody>
      </p:sp>
    </p:spTree>
    <p:extLst>
      <p:ext uri="{BB962C8B-B14F-4D97-AF65-F5344CB8AC3E}">
        <p14:creationId xmlns:p14="http://schemas.microsoft.com/office/powerpoint/2010/main" val="46002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2206032" y="1584107"/>
                <a:ext cx="47319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032" y="1584107"/>
                <a:ext cx="4731936" cy="400110"/>
              </a:xfrm>
              <a:prstGeom prst="rect">
                <a:avLst/>
              </a:prstGeom>
              <a:blipFill>
                <a:blip r:embed="rId2"/>
                <a:stretch>
                  <a:fillRect l="-1340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3591663-A91A-E14D-80C5-478C1ED1AB64}"/>
              </a:ext>
            </a:extLst>
          </p:cNvPr>
          <p:cNvGrpSpPr/>
          <p:nvPr/>
        </p:nvGrpSpPr>
        <p:grpSpPr>
          <a:xfrm>
            <a:off x="1805815" y="3224279"/>
            <a:ext cx="5742467" cy="914400"/>
            <a:chOff x="1707203" y="2596749"/>
            <a:chExt cx="5742467" cy="9144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014383C-B249-664D-82A2-060D8CFB9834}"/>
                </a:ext>
              </a:extLst>
            </p:cNvPr>
            <p:cNvSpPr/>
            <p:nvPr/>
          </p:nvSpPr>
          <p:spPr>
            <a:xfrm>
              <a:off x="1707203" y="2596749"/>
              <a:ext cx="1631188" cy="9144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Sum(data, n)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95EE2A5-D127-A74A-8AB5-91620F9560E3}"/>
                    </a:ext>
                  </a:extLst>
                </p:cNvPr>
                <p:cNvSpPr/>
                <p:nvPr/>
              </p:nvSpPr>
              <p:spPr>
                <a:xfrm>
                  <a:off x="3510701" y="2823116"/>
                  <a:ext cx="202132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95EE2A5-D127-A74A-8AB5-91620F9560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0701" y="2823116"/>
                  <a:ext cx="202132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71C89F7-82EE-A745-90E9-DD9E23408014}"/>
                </a:ext>
              </a:extLst>
            </p:cNvPr>
            <p:cNvSpPr/>
            <p:nvPr/>
          </p:nvSpPr>
          <p:spPr>
            <a:xfrm>
              <a:off x="5711259" y="2596749"/>
              <a:ext cx="1738411" cy="9144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Sum(data, n-1)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1F1E3A-DF43-C04E-B6EA-A645FBC798A5}"/>
                  </a:ext>
                </a:extLst>
              </p:cNvPr>
              <p:cNvSpPr txBox="1"/>
              <p:nvPr/>
            </p:nvSpPr>
            <p:spPr>
              <a:xfrm>
                <a:off x="1873538" y="3533310"/>
                <a:ext cx="56618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2800" b="1" i="1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𝒔𝒖𝒎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1F1E3A-DF43-C04E-B6EA-A645FBC79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538" y="3533310"/>
                <a:ext cx="5661871" cy="523220"/>
              </a:xfrm>
              <a:prstGeom prst="rect">
                <a:avLst/>
              </a:prstGeom>
              <a:blipFill>
                <a:blip r:embed="rId4"/>
                <a:stretch>
                  <a:fillRect r="-44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67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C7BC8D-A5EB-EE4A-A470-09207E3D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8F05E-7E26-2048-BC5D-6D647DF39C97}"/>
              </a:ext>
            </a:extLst>
          </p:cNvPr>
          <p:cNvSpPr/>
          <p:nvPr/>
        </p:nvSpPr>
        <p:spPr>
          <a:xfrm>
            <a:off x="2020767" y="2492188"/>
            <a:ext cx="45645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A function calling itself</a:t>
            </a:r>
            <a:endParaRPr 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9BA5E-B061-7E4F-81FC-394163C88CBE}"/>
              </a:ext>
            </a:extLst>
          </p:cNvPr>
          <p:cNvSpPr txBox="1"/>
          <p:nvPr/>
        </p:nvSpPr>
        <p:spPr>
          <a:xfrm>
            <a:off x="3539483" y="3666743"/>
            <a:ext cx="17180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void </a:t>
            </a:r>
            <a:r>
              <a:rPr lang="en-US" sz="2000" b="1" dirty="0" err="1">
                <a:solidFill>
                  <a:srgbClr val="0070C0"/>
                </a:solidFill>
              </a:rPr>
              <a:t>callMe</a:t>
            </a:r>
            <a:r>
              <a:rPr lang="en-US" sz="2000" b="1" dirty="0">
                <a:solidFill>
                  <a:srgbClr val="0070C0"/>
                </a:solidFill>
              </a:rPr>
              <a:t>() {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	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	</a:t>
            </a:r>
            <a:r>
              <a:rPr lang="en-US" sz="2000" b="1" dirty="0" err="1">
                <a:solidFill>
                  <a:srgbClr val="0070C0"/>
                </a:solidFill>
              </a:rPr>
              <a:t>callMe</a:t>
            </a:r>
            <a:r>
              <a:rPr lang="en-US" sz="2000" b="1" dirty="0">
                <a:solidFill>
                  <a:srgbClr val="0070C0"/>
                </a:solidFill>
              </a:rPr>
              <a:t>();</a:t>
            </a:r>
          </a:p>
          <a:p>
            <a:endParaRPr lang="en-US" sz="2000" b="1" dirty="0">
              <a:solidFill>
                <a:srgbClr val="0070C0"/>
              </a:solidFill>
            </a:endParaRPr>
          </a:p>
          <a:p>
            <a:r>
              <a:rPr lang="en-US" sz="2000" b="1" dirty="0">
                <a:solidFill>
                  <a:srgbClr val="0070C0"/>
                </a:solidFill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3DE5B3-0AC8-BF44-9F82-E4B91EEB5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681" y="222656"/>
            <a:ext cx="2151834" cy="17483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8CDFED-3CD9-484B-BD1E-0F8B4EE1F7E5}"/>
              </a:ext>
            </a:extLst>
          </p:cNvPr>
          <p:cNvSpPr txBox="1"/>
          <p:nvPr/>
        </p:nvSpPr>
        <p:spPr>
          <a:xfrm>
            <a:off x="671756" y="6117157"/>
            <a:ext cx="197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specific to Java</a:t>
            </a:r>
          </a:p>
        </p:txBody>
      </p:sp>
    </p:spTree>
    <p:extLst>
      <p:ext uri="{BB962C8B-B14F-4D97-AF65-F5344CB8AC3E}">
        <p14:creationId xmlns:p14="http://schemas.microsoft.com/office/powerpoint/2010/main" val="275747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</a:t>
            </a:r>
            <a:r>
              <a:rPr lang="en-US" dirty="0" err="1"/>
              <a:t>findMax</a:t>
            </a:r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3B89707-CB75-834B-BD24-3F84DDBE8F84}"/>
              </a:ext>
            </a:extLst>
          </p:cNvPr>
          <p:cNvSpPr txBox="1">
            <a:spLocks/>
          </p:cNvSpPr>
          <p:nvPr/>
        </p:nvSpPr>
        <p:spPr>
          <a:xfrm>
            <a:off x="748952" y="2680447"/>
            <a:ext cx="8196210" cy="6185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dirty="0">
                <a:solidFill>
                  <a:srgbClr val="00B050"/>
                </a:solidFill>
              </a:rPr>
              <a:t>Write a function to get the maximum of an int array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BE1909-A839-2949-B820-0C828212A964}"/>
              </a:ext>
            </a:extLst>
          </p:cNvPr>
          <p:cNvSpPr/>
          <p:nvPr/>
        </p:nvSpPr>
        <p:spPr>
          <a:xfrm>
            <a:off x="2692790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6E453A-9752-B34F-A6E7-41C656D4B6CA}"/>
              </a:ext>
            </a:extLst>
          </p:cNvPr>
          <p:cNvSpPr/>
          <p:nvPr/>
        </p:nvSpPr>
        <p:spPr>
          <a:xfrm>
            <a:off x="3284460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8671D8-FE71-074D-9992-71AE5BE71802}"/>
              </a:ext>
            </a:extLst>
          </p:cNvPr>
          <p:cNvSpPr/>
          <p:nvPr/>
        </p:nvSpPr>
        <p:spPr>
          <a:xfrm>
            <a:off x="3876130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85C0AE-66B2-EE48-9368-D9189658BE27}"/>
              </a:ext>
            </a:extLst>
          </p:cNvPr>
          <p:cNvSpPr/>
          <p:nvPr/>
        </p:nvSpPr>
        <p:spPr>
          <a:xfrm>
            <a:off x="4467800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5F0158-2E68-0543-B62A-29FE78FF388E}"/>
              </a:ext>
            </a:extLst>
          </p:cNvPr>
          <p:cNvSpPr/>
          <p:nvPr/>
        </p:nvSpPr>
        <p:spPr>
          <a:xfrm>
            <a:off x="5059470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26EE65-273C-2B40-890B-59E9C87B8AB0}"/>
              </a:ext>
            </a:extLst>
          </p:cNvPr>
          <p:cNvSpPr/>
          <p:nvPr/>
        </p:nvSpPr>
        <p:spPr>
          <a:xfrm>
            <a:off x="5651140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5A5A71-8603-E547-8AEE-DCC2AA71E1E4}"/>
              </a:ext>
            </a:extLst>
          </p:cNvPr>
          <p:cNvSpPr/>
          <p:nvPr/>
        </p:nvSpPr>
        <p:spPr>
          <a:xfrm>
            <a:off x="6242807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065C7D-9F3D-DF47-B81E-23DC8BF5B5CC}"/>
              </a:ext>
            </a:extLst>
          </p:cNvPr>
          <p:cNvSpPr txBox="1"/>
          <p:nvPr/>
        </p:nvSpPr>
        <p:spPr>
          <a:xfrm>
            <a:off x="2890014" y="49476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BC6540-3C0D-474F-9CF1-CB9D9DB2A309}"/>
              </a:ext>
            </a:extLst>
          </p:cNvPr>
          <p:cNvSpPr txBox="1"/>
          <p:nvPr/>
        </p:nvSpPr>
        <p:spPr>
          <a:xfrm>
            <a:off x="3429452" y="494942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DEB2A9-0ADA-A948-AEDE-BEC4AF3D37F5}"/>
              </a:ext>
            </a:extLst>
          </p:cNvPr>
          <p:cNvSpPr txBox="1"/>
          <p:nvPr/>
        </p:nvSpPr>
        <p:spPr>
          <a:xfrm>
            <a:off x="4021122" y="494764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6BDCEC-4CB2-9144-BA0D-BF4A24FC37AA}"/>
              </a:ext>
            </a:extLst>
          </p:cNvPr>
          <p:cNvSpPr txBox="1"/>
          <p:nvPr/>
        </p:nvSpPr>
        <p:spPr>
          <a:xfrm>
            <a:off x="4612792" y="494764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18C1E6-712D-7148-8D94-3A6A9361CA6A}"/>
              </a:ext>
            </a:extLst>
          </p:cNvPr>
          <p:cNvSpPr txBox="1"/>
          <p:nvPr/>
        </p:nvSpPr>
        <p:spPr>
          <a:xfrm>
            <a:off x="5236693" y="49476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EE336D-211B-114A-BC02-0D767941054B}"/>
              </a:ext>
            </a:extLst>
          </p:cNvPr>
          <p:cNvSpPr txBox="1"/>
          <p:nvPr/>
        </p:nvSpPr>
        <p:spPr>
          <a:xfrm>
            <a:off x="5776131" y="494942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7224D7-B948-254E-8A62-BFDD33C66A4D}"/>
              </a:ext>
            </a:extLst>
          </p:cNvPr>
          <p:cNvSpPr txBox="1"/>
          <p:nvPr/>
        </p:nvSpPr>
        <p:spPr>
          <a:xfrm>
            <a:off x="6367801" y="494764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3BFF8F-3376-8C45-BBA4-5F32816FE8EE}"/>
              </a:ext>
            </a:extLst>
          </p:cNvPr>
          <p:cNvSpPr/>
          <p:nvPr/>
        </p:nvSpPr>
        <p:spPr>
          <a:xfrm>
            <a:off x="5059467" y="424839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59211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075FE-F569-F844-BE88-CD9ED84B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7C18F3-7BB7-EE49-A0ED-EFDFB1AB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D043E7-8C95-AA40-9D09-6526B2D0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312F6E-DF49-424B-9BB9-D9691B83F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C41D22-CE40-4C46-8ED3-D030261D9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BE1C2D-5E7D-1D48-A1EB-8759C13319DE}"/>
              </a:ext>
            </a:extLst>
          </p:cNvPr>
          <p:cNvSpPr txBox="1"/>
          <p:nvPr/>
        </p:nvSpPr>
        <p:spPr>
          <a:xfrm>
            <a:off x="896471" y="5567556"/>
            <a:ext cx="2296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Largest apple: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8ECD59-5C7B-8C47-AD3E-BA429ADC6F2E}"/>
              </a:ext>
            </a:extLst>
          </p:cNvPr>
          <p:cNvSpPr txBox="1"/>
          <p:nvPr/>
        </p:nvSpPr>
        <p:spPr>
          <a:xfrm>
            <a:off x="3310118" y="560269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99BC6C-1C64-EA48-86AD-250EE853D402}"/>
              </a:ext>
            </a:extLst>
          </p:cNvPr>
          <p:cNvSpPr txBox="1"/>
          <p:nvPr/>
        </p:nvSpPr>
        <p:spPr>
          <a:xfrm>
            <a:off x="3322112" y="5568871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CB0B8C-337E-9A40-B82F-19753830C1D2}"/>
              </a:ext>
            </a:extLst>
          </p:cNvPr>
          <p:cNvSpPr txBox="1"/>
          <p:nvPr/>
        </p:nvSpPr>
        <p:spPr>
          <a:xfrm>
            <a:off x="3322112" y="5565150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1249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0" grpId="0"/>
      <p:bldP spid="30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7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3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6603" y="3085322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5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5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Only 1 apple is left, it’s the largest comparing to itself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D61203F-4136-BC4B-B17E-BD369817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29437-5327-1343-92C9-E77A7BE7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4E47F0-62C9-4A48-82FC-7EA33E32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69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15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5849F8-5247-1743-BFF7-103C6760B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28636"/>
            <a:ext cx="8196210" cy="99199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Problems of recurring nature 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F0A087-552F-AB4A-B1BE-F1AB15FC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Recursion?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A6787A-393F-FD4C-9920-3BE247546702}"/>
              </a:ext>
            </a:extLst>
          </p:cNvPr>
          <p:cNvSpPr/>
          <p:nvPr/>
        </p:nvSpPr>
        <p:spPr>
          <a:xfrm>
            <a:off x="659305" y="4061538"/>
            <a:ext cx="5368329" cy="46166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dirty="0">
                <a:solidFill>
                  <a:srgbClr val="00B050"/>
                </a:solidFill>
                <a:latin typeface="Open Sans"/>
              </a:rPr>
              <a:t>Problem using as complex data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405CD-4E27-914E-8249-A29B34AFB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590" y="2124635"/>
            <a:ext cx="3349451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899A0D-4255-DB42-A0C5-8B373AD6D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413" y="1607261"/>
            <a:ext cx="2230159" cy="2230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E5350-7A27-AD4A-A79C-F33D383FD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651232"/>
            <a:ext cx="3175000" cy="187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7D63F1-6EAE-5F42-9BBD-7EDFEF0B36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11"/>
          <a:stretch/>
        </p:blipFill>
        <p:spPr>
          <a:xfrm>
            <a:off x="439783" y="4753162"/>
            <a:ext cx="3737769" cy="173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1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E7F0521-65B5-2845-915C-C84F1C4B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4510" y="3073533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91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7F506C-5CF0-614B-91E4-1F55C3134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40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44434DF-BDA8-8E43-848B-701D7911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06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3338864-4642-1040-999D-E63FF90BFBAC}"/>
              </a:ext>
            </a:extLst>
          </p:cNvPr>
          <p:cNvSpPr/>
          <p:nvPr/>
        </p:nvSpPr>
        <p:spPr>
          <a:xfrm>
            <a:off x="2079116" y="307516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43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118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688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68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482" y="2387681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60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Max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DD56BA-321B-3E47-9C2C-D7826BE42716}"/>
              </a:ext>
            </a:extLst>
          </p:cNvPr>
          <p:cNvSpPr txBox="1"/>
          <p:nvPr/>
        </p:nvSpPr>
        <p:spPr>
          <a:xfrm>
            <a:off x="6552523" y="1065219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rnard MT Condensed" panose="02050806060905020404" pitchFamily="18" charset="77"/>
                <a:cs typeface="Apple Chancery" panose="03020702040506060504" pitchFamily="66" charset="-79"/>
              </a:rPr>
              <a:t>Iteratively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634A01-4594-A047-B2CF-31A6B8EF4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40" y="1615569"/>
            <a:ext cx="7153677" cy="2074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C576C81-36CB-4C41-8262-7EE2DD59C098}"/>
              </a:ext>
            </a:extLst>
          </p:cNvPr>
          <p:cNvGrpSpPr/>
          <p:nvPr/>
        </p:nvGrpSpPr>
        <p:grpSpPr>
          <a:xfrm>
            <a:off x="2660906" y="3852181"/>
            <a:ext cx="3550020" cy="1101136"/>
            <a:chOff x="2660906" y="3941827"/>
            <a:chExt cx="3550020" cy="11011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4F45AC-845F-CE4B-935C-F936E30FA25A}"/>
                </a:ext>
              </a:extLst>
            </p:cNvPr>
            <p:cNvSpPr/>
            <p:nvPr/>
          </p:nvSpPr>
          <p:spPr>
            <a:xfrm>
              <a:off x="266090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0DA714-E881-3A4F-B0B4-B42078E41C8B}"/>
                </a:ext>
              </a:extLst>
            </p:cNvPr>
            <p:cNvSpPr/>
            <p:nvPr/>
          </p:nvSpPr>
          <p:spPr>
            <a:xfrm>
              <a:off x="325257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A57321-F936-1940-BDB9-40EDE2D7BA1B}"/>
                </a:ext>
              </a:extLst>
            </p:cNvPr>
            <p:cNvSpPr/>
            <p:nvPr/>
          </p:nvSpPr>
          <p:spPr>
            <a:xfrm>
              <a:off x="384424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2CA516-EB62-F44F-A8E1-07854DAD25AE}"/>
                </a:ext>
              </a:extLst>
            </p:cNvPr>
            <p:cNvSpPr/>
            <p:nvPr/>
          </p:nvSpPr>
          <p:spPr>
            <a:xfrm>
              <a:off x="443591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729E81C-4A44-DF4B-8341-1241FD518A1C}"/>
                </a:ext>
              </a:extLst>
            </p:cNvPr>
            <p:cNvSpPr/>
            <p:nvPr/>
          </p:nvSpPr>
          <p:spPr>
            <a:xfrm>
              <a:off x="502758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-1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12C335-56F8-7F4F-8242-95D6F63007ED}"/>
                </a:ext>
              </a:extLst>
            </p:cNvPr>
            <p:cNvSpPr/>
            <p:nvPr/>
          </p:nvSpPr>
          <p:spPr>
            <a:xfrm>
              <a:off x="561925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8BCA77-E0F4-C044-9F05-C8C66C8751FE}"/>
                </a:ext>
              </a:extLst>
            </p:cNvPr>
            <p:cNvSpPr txBox="1"/>
            <p:nvPr/>
          </p:nvSpPr>
          <p:spPr>
            <a:xfrm>
              <a:off x="2858130" y="464107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1135FA-2F97-014B-B6FB-0A93D084CBF9}"/>
                </a:ext>
              </a:extLst>
            </p:cNvPr>
            <p:cNvSpPr txBox="1"/>
            <p:nvPr/>
          </p:nvSpPr>
          <p:spPr>
            <a:xfrm>
              <a:off x="3397568" y="464285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2B38D5C-B804-614E-B2BD-82E28C6CD5FC}"/>
                </a:ext>
              </a:extLst>
            </p:cNvPr>
            <p:cNvSpPr txBox="1"/>
            <p:nvPr/>
          </p:nvSpPr>
          <p:spPr>
            <a:xfrm>
              <a:off x="3989238" y="464107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E0FD88-21D9-5943-9717-595D6E446F15}"/>
                </a:ext>
              </a:extLst>
            </p:cNvPr>
            <p:cNvSpPr txBox="1"/>
            <p:nvPr/>
          </p:nvSpPr>
          <p:spPr>
            <a:xfrm>
              <a:off x="4580908" y="464107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7232D2-64DC-F046-9D69-C72C2DFE3CB8}"/>
                </a:ext>
              </a:extLst>
            </p:cNvPr>
            <p:cNvSpPr txBox="1"/>
            <p:nvPr/>
          </p:nvSpPr>
          <p:spPr>
            <a:xfrm>
              <a:off x="5204809" y="464107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D5213F-08D7-1C42-ACB9-E10BD16B910C}"/>
                </a:ext>
              </a:extLst>
            </p:cNvPr>
            <p:cNvSpPr txBox="1"/>
            <p:nvPr/>
          </p:nvSpPr>
          <p:spPr>
            <a:xfrm>
              <a:off x="5744247" y="464285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22F06F3-D5FC-7A4C-8F4D-10D3733D1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38"/>
          <a:stretch/>
        </p:blipFill>
        <p:spPr>
          <a:xfrm>
            <a:off x="2053998" y="5041184"/>
            <a:ext cx="5370323" cy="1644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1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Max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DD56BA-321B-3E47-9C2C-D7826BE42716}"/>
              </a:ext>
            </a:extLst>
          </p:cNvPr>
          <p:cNvSpPr txBox="1"/>
          <p:nvPr/>
        </p:nvSpPr>
        <p:spPr>
          <a:xfrm>
            <a:off x="7409271" y="1441591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Bernard MT Condensed" panose="02050806060905020404" pitchFamily="18" charset="77"/>
                <a:cs typeface="Apple Chancery" panose="03020702040506060504" pitchFamily="66" charset="-79"/>
              </a:rPr>
              <a:t>Recursively</a:t>
            </a:r>
            <a:endParaRPr lang="en-US" sz="2800" i="1" dirty="0">
              <a:latin typeface="Bernard MT Condensed" panose="02050806060905020404" pitchFamily="18" charset="77"/>
              <a:cs typeface="Apple Chancery" panose="03020702040506060504" pitchFamily="66" charset="-79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C576C81-36CB-4C41-8262-7EE2DD59C098}"/>
              </a:ext>
            </a:extLst>
          </p:cNvPr>
          <p:cNvGrpSpPr/>
          <p:nvPr/>
        </p:nvGrpSpPr>
        <p:grpSpPr>
          <a:xfrm>
            <a:off x="5144130" y="225693"/>
            <a:ext cx="3550020" cy="1101136"/>
            <a:chOff x="2660906" y="3941827"/>
            <a:chExt cx="3550020" cy="11011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4F45AC-845F-CE4B-935C-F936E30FA25A}"/>
                </a:ext>
              </a:extLst>
            </p:cNvPr>
            <p:cNvSpPr/>
            <p:nvPr/>
          </p:nvSpPr>
          <p:spPr>
            <a:xfrm>
              <a:off x="266090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0DA714-E881-3A4F-B0B4-B42078E41C8B}"/>
                </a:ext>
              </a:extLst>
            </p:cNvPr>
            <p:cNvSpPr/>
            <p:nvPr/>
          </p:nvSpPr>
          <p:spPr>
            <a:xfrm>
              <a:off x="325257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A57321-F936-1940-BDB9-40EDE2D7BA1B}"/>
                </a:ext>
              </a:extLst>
            </p:cNvPr>
            <p:cNvSpPr/>
            <p:nvPr/>
          </p:nvSpPr>
          <p:spPr>
            <a:xfrm>
              <a:off x="384424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2CA516-EB62-F44F-A8E1-07854DAD25AE}"/>
                </a:ext>
              </a:extLst>
            </p:cNvPr>
            <p:cNvSpPr/>
            <p:nvPr/>
          </p:nvSpPr>
          <p:spPr>
            <a:xfrm>
              <a:off x="443591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729E81C-4A44-DF4B-8341-1241FD518A1C}"/>
                </a:ext>
              </a:extLst>
            </p:cNvPr>
            <p:cNvSpPr/>
            <p:nvPr/>
          </p:nvSpPr>
          <p:spPr>
            <a:xfrm>
              <a:off x="502758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-1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12C335-56F8-7F4F-8242-95D6F63007ED}"/>
                </a:ext>
              </a:extLst>
            </p:cNvPr>
            <p:cNvSpPr/>
            <p:nvPr/>
          </p:nvSpPr>
          <p:spPr>
            <a:xfrm>
              <a:off x="561925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8BCA77-E0F4-C044-9F05-C8C66C8751FE}"/>
                </a:ext>
              </a:extLst>
            </p:cNvPr>
            <p:cNvSpPr txBox="1"/>
            <p:nvPr/>
          </p:nvSpPr>
          <p:spPr>
            <a:xfrm>
              <a:off x="2858130" y="464107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1135FA-2F97-014B-B6FB-0A93D084CBF9}"/>
                </a:ext>
              </a:extLst>
            </p:cNvPr>
            <p:cNvSpPr txBox="1"/>
            <p:nvPr/>
          </p:nvSpPr>
          <p:spPr>
            <a:xfrm>
              <a:off x="3397568" y="464285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2B38D5C-B804-614E-B2BD-82E28C6CD5FC}"/>
                </a:ext>
              </a:extLst>
            </p:cNvPr>
            <p:cNvSpPr txBox="1"/>
            <p:nvPr/>
          </p:nvSpPr>
          <p:spPr>
            <a:xfrm>
              <a:off x="3989238" y="464107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E0FD88-21D9-5943-9717-595D6E446F15}"/>
                </a:ext>
              </a:extLst>
            </p:cNvPr>
            <p:cNvSpPr txBox="1"/>
            <p:nvPr/>
          </p:nvSpPr>
          <p:spPr>
            <a:xfrm>
              <a:off x="4580908" y="464107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7232D2-64DC-F046-9D69-C72C2DFE3CB8}"/>
                </a:ext>
              </a:extLst>
            </p:cNvPr>
            <p:cNvSpPr txBox="1"/>
            <p:nvPr/>
          </p:nvSpPr>
          <p:spPr>
            <a:xfrm>
              <a:off x="5204809" y="464107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D5213F-08D7-1C42-ACB9-E10BD16B910C}"/>
                </a:ext>
              </a:extLst>
            </p:cNvPr>
            <p:cNvSpPr txBox="1"/>
            <p:nvPr/>
          </p:nvSpPr>
          <p:spPr>
            <a:xfrm>
              <a:off x="5744247" y="464285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7D18B8C-35B7-F941-B2C1-43ECACE73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932" y="1753228"/>
            <a:ext cx="7068013" cy="2732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E997A3-9FBF-E94B-A558-60C912A2D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267" y="4797711"/>
            <a:ext cx="5429342" cy="1688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4589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25" y="457201"/>
            <a:ext cx="5546790" cy="320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1E2500-12A3-D841-B377-03CD2F639A4D}"/>
              </a:ext>
            </a:extLst>
          </p:cNvPr>
          <p:cNvSpPr/>
          <p:nvPr/>
        </p:nvSpPr>
        <p:spPr>
          <a:xfrm>
            <a:off x="62753" y="6486489"/>
            <a:ext cx="7575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https://wewrite.taleas.io/2018/11/14/why-inception-reminds-us-of-recursion/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85E75-ACC6-E748-8DA6-023A5CC1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76" y="4183184"/>
            <a:ext cx="6122893" cy="199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99069-9BBE-F24C-912A-8FB2275CE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376" y="1734774"/>
            <a:ext cx="1488142" cy="221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50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Linked List Print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3B89707-CB75-834B-BD24-3F84DDBE8F84}"/>
              </a:ext>
            </a:extLst>
          </p:cNvPr>
          <p:cNvSpPr txBox="1">
            <a:spLocks/>
          </p:cNvSpPr>
          <p:nvPr/>
        </p:nvSpPr>
        <p:spPr>
          <a:xfrm>
            <a:off x="1610499" y="2187389"/>
            <a:ext cx="5714601" cy="6185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Print linked list values </a:t>
            </a:r>
            <a:r>
              <a:rPr lang="en-US" sz="2800" i="1" dirty="0">
                <a:solidFill>
                  <a:srgbClr val="FF0000"/>
                </a:solidFill>
              </a:rPr>
              <a:t>backward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CC4319-C545-7D45-AD70-354730F41B4F}"/>
              </a:ext>
            </a:extLst>
          </p:cNvPr>
          <p:cNvGrpSpPr/>
          <p:nvPr/>
        </p:nvGrpSpPr>
        <p:grpSpPr>
          <a:xfrm>
            <a:off x="436672" y="3428999"/>
            <a:ext cx="8270656" cy="1067983"/>
            <a:chOff x="261894" y="4038165"/>
            <a:chExt cx="8712480" cy="120862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0EFFC86-FF56-7643-B822-CA344D0AEB47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8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7CC337-1C99-474F-A520-2C53CAE4EE05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F5352D-6A81-704B-8D11-2FCDB4EB7D93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13E7E2D-F2A8-C940-96D7-64DFE7FB70D4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12A9A39-A380-8C4D-9401-AC588BC49601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77313A-34DB-7F4C-8BAA-B58AD02AFEB3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9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7313A5-15EF-E246-8958-617DCA3F1A41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145CF5-A96E-3F42-BEE8-F3F53CC2D3DB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D2E99CE-D0A7-0448-8DF6-077E339D7BC2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25DFBD9-BFF6-1F40-A2EA-357A49EA2573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8CFD8E-8204-8C42-BF51-7CFDAB9BAE57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8630313-3636-1241-A0C1-A4723850C57A}"/>
                </a:ext>
              </a:extLst>
            </p:cNvPr>
            <p:cNvCxnSpPr>
              <a:cxnSpLocks/>
              <a:stCxn id="39" idx="3"/>
              <a:endCxn id="21" idx="1"/>
            </p:cNvCxnSpPr>
            <p:nvPr/>
          </p:nvCxnSpPr>
          <p:spPr>
            <a:xfrm flipV="1">
              <a:off x="1014930" y="4334438"/>
              <a:ext cx="733083" cy="193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22229B0-97CD-4E41-852A-6314DC64C91A}"/>
                </a:ext>
              </a:extLst>
            </p:cNvPr>
            <p:cNvCxnSpPr>
              <a:cxnSpLocks/>
              <a:stCxn id="34" idx="3"/>
              <a:endCxn id="22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C2889C2-F76C-7546-86E0-C8672EBF7AAC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2F21D4E-6818-E74C-B825-D74310FCFA8F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B0B50FE-F013-BC41-BE5F-51EE6FE15A9D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8C1BB5A-EDFF-9E49-962F-214EBC4C72B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1FA469C-597D-0D40-BFD5-E44C993F6979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054F7D-75FC-7748-A197-F0A752A00710}"/>
                </a:ext>
              </a:extLst>
            </p:cNvPr>
            <p:cNvSpPr txBox="1"/>
            <p:nvPr/>
          </p:nvSpPr>
          <p:spPr>
            <a:xfrm>
              <a:off x="261894" y="4144850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head</a:t>
              </a:r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903F67BF-AD92-5649-A115-9787FF5D52B1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2991FA6-BDC6-D047-8B27-A55495131EEE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E90594-7F90-9E45-ADE6-9CEECCAF3673}"/>
              </a:ext>
            </a:extLst>
          </p:cNvPr>
          <p:cNvSpPr txBox="1"/>
          <p:nvPr/>
        </p:nvSpPr>
        <p:spPr>
          <a:xfrm>
            <a:off x="3104816" y="4824396"/>
            <a:ext cx="2961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6, 5, 9, 2, 3, 8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CECE0D3-FF6C-424F-BB82-F1A4E24EA7C7}"/>
              </a:ext>
            </a:extLst>
          </p:cNvPr>
          <p:cNvSpPr/>
          <p:nvPr/>
        </p:nvSpPr>
        <p:spPr>
          <a:xfrm>
            <a:off x="5962243" y="2655476"/>
            <a:ext cx="85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highlight>
                  <a:srgbClr val="FFFF00"/>
                </a:highlight>
              </a:rPr>
              <a:t>inplace</a:t>
            </a:r>
            <a:endParaRPr lang="en-US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1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BEBEA18E-F079-E046-8ABE-5258573BE34D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Linked List Print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CC4319-C545-7D45-AD70-354730F41B4F}"/>
              </a:ext>
            </a:extLst>
          </p:cNvPr>
          <p:cNvGrpSpPr/>
          <p:nvPr/>
        </p:nvGrpSpPr>
        <p:grpSpPr>
          <a:xfrm>
            <a:off x="300848" y="2093163"/>
            <a:ext cx="8719684" cy="1067983"/>
            <a:chOff x="213668" y="4038165"/>
            <a:chExt cx="9185495" cy="120862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0EFFC86-FF56-7643-B822-CA344D0AEB47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8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7CC337-1C99-474F-A520-2C53CAE4EE05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F5352D-6A81-704B-8D11-2FCDB4EB7D93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13E7E2D-F2A8-C940-96D7-64DFE7FB70D4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12A9A39-A380-8C4D-9401-AC588BC49601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77313A-34DB-7F4C-8BAA-B58AD02AFEB3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9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7313A5-15EF-E246-8958-617DCA3F1A41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145CF5-A96E-3F42-BEE8-F3F53CC2D3DB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D2E99CE-D0A7-0448-8DF6-077E339D7BC2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25DFBD9-BFF6-1F40-A2EA-357A49EA2573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8CFD8E-8204-8C42-BF51-7CFDAB9BAE57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8630313-3636-1241-A0C1-A4723850C57A}"/>
                </a:ext>
              </a:extLst>
            </p:cNvPr>
            <p:cNvCxnSpPr>
              <a:cxnSpLocks/>
              <a:stCxn id="39" idx="3"/>
              <a:endCxn id="21" idx="1"/>
            </p:cNvCxnSpPr>
            <p:nvPr/>
          </p:nvCxnSpPr>
          <p:spPr>
            <a:xfrm>
              <a:off x="966704" y="4334437"/>
              <a:ext cx="7813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22229B0-97CD-4E41-852A-6314DC64C91A}"/>
                </a:ext>
              </a:extLst>
            </p:cNvPr>
            <p:cNvCxnSpPr>
              <a:cxnSpLocks/>
              <a:stCxn id="34" idx="3"/>
              <a:endCxn id="22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C2889C2-F76C-7546-86E0-C8672EBF7AAC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2F21D4E-6818-E74C-B825-D74310FCFA8F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B0B50FE-F013-BC41-BE5F-51EE6FE15A9D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8C1BB5A-EDFF-9E49-962F-214EBC4C72B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1FA469C-597D-0D40-BFD5-E44C993F6979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054F7D-75FC-7748-A197-F0A752A00710}"/>
                </a:ext>
              </a:extLst>
            </p:cNvPr>
            <p:cNvSpPr txBox="1"/>
            <p:nvPr/>
          </p:nvSpPr>
          <p:spPr>
            <a:xfrm>
              <a:off x="213668" y="4125452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head</a:t>
              </a:r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903F67BF-AD92-5649-A115-9787FF5D52B1}"/>
                </a:ext>
              </a:extLst>
            </p:cNvPr>
            <p:cNvCxnSpPr>
              <a:cxnSpLocks/>
              <a:stCxn id="31" idx="3"/>
              <a:endCxn id="41" idx="0"/>
            </p:cNvCxnSpPr>
            <p:nvPr/>
          </p:nvCxnSpPr>
          <p:spPr>
            <a:xfrm>
              <a:off x="8233152" y="4329518"/>
              <a:ext cx="789493" cy="49930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2991FA6-BDC6-D047-8B27-A55495131EEE}"/>
                </a:ext>
              </a:extLst>
            </p:cNvPr>
            <p:cNvSpPr txBox="1"/>
            <p:nvPr/>
          </p:nvSpPr>
          <p:spPr>
            <a:xfrm>
              <a:off x="8646127" y="4828821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6630B41-65CB-8346-BA55-2FA7CCF02122}"/>
              </a:ext>
            </a:extLst>
          </p:cNvPr>
          <p:cNvGrpSpPr/>
          <p:nvPr/>
        </p:nvGrpSpPr>
        <p:grpSpPr>
          <a:xfrm>
            <a:off x="2729170" y="2013695"/>
            <a:ext cx="5933938" cy="673833"/>
            <a:chOff x="197225" y="4881196"/>
            <a:chExt cx="4216775" cy="514899"/>
          </a:xfrm>
          <a:solidFill>
            <a:schemeClr val="accent4">
              <a:lumMod val="75000"/>
            </a:schemeClr>
          </a:solidFill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229F59-1F96-A14F-94D0-242312C9C35E}"/>
                </a:ext>
              </a:extLst>
            </p:cNvPr>
            <p:cNvSpPr/>
            <p:nvPr/>
          </p:nvSpPr>
          <p:spPr>
            <a:xfrm>
              <a:off x="197225" y="4881196"/>
              <a:ext cx="3690312" cy="514899"/>
            </a:xfrm>
            <a:prstGeom prst="rect">
              <a:avLst/>
            </a:prstGeom>
            <a:solidFill>
              <a:schemeClr val="accent4">
                <a:lumMod val="75000"/>
                <a:alpha val="83000"/>
              </a:schemeClr>
            </a:solidFill>
            <a:ln w="25400">
              <a:solidFill>
                <a:srgbClr val="292A3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</a:rPr>
                <a:t>3-&gt;…-&gt;6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4BD78C6-7FC7-A248-B408-8EC27A21DC6A}"/>
                </a:ext>
              </a:extLst>
            </p:cNvPr>
            <p:cNvSpPr/>
            <p:nvPr/>
          </p:nvSpPr>
          <p:spPr>
            <a:xfrm>
              <a:off x="3887536" y="4881196"/>
              <a:ext cx="152787" cy="514899"/>
            </a:xfrm>
            <a:prstGeom prst="rect">
              <a:avLst/>
            </a:prstGeom>
            <a:solidFill>
              <a:schemeClr val="accent4">
                <a:lumMod val="75000"/>
                <a:alpha val="83000"/>
              </a:schemeClr>
            </a:solidFill>
            <a:ln w="25400">
              <a:solidFill>
                <a:srgbClr val="292A3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</a:rPr>
                <a:t> 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21D4091-87B7-2D43-A885-E506DDBEB690}"/>
                </a:ext>
              </a:extLst>
            </p:cNvPr>
            <p:cNvCxnSpPr>
              <a:cxnSpLocks/>
            </p:cNvCxnSpPr>
            <p:nvPr/>
          </p:nvCxnSpPr>
          <p:spPr>
            <a:xfrm>
              <a:off x="4040322" y="5141064"/>
              <a:ext cx="373678" cy="0"/>
            </a:xfrm>
            <a:prstGeom prst="straightConnector1">
              <a:avLst/>
            </a:prstGeom>
            <a:grpFill/>
            <a:ln>
              <a:solidFill>
                <a:srgbClr val="292A36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B888CF2-32FF-CB44-83F4-32C16EA0AF36}"/>
              </a:ext>
            </a:extLst>
          </p:cNvPr>
          <p:cNvSpPr txBox="1"/>
          <p:nvPr/>
        </p:nvSpPr>
        <p:spPr>
          <a:xfrm>
            <a:off x="1727273" y="2878551"/>
            <a:ext cx="6221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r(8-&gt;…-&gt;6) = r(3-&gt;…-&gt;6) + “8”</a:t>
            </a:r>
            <a:endParaRPr lang="en-US" sz="4000" dirty="0">
              <a:solidFill>
                <a:schemeClr val="tx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B473302-80F6-6D44-B839-F49591AC4C35}"/>
              </a:ext>
            </a:extLst>
          </p:cNvPr>
          <p:cNvGrpSpPr/>
          <p:nvPr/>
        </p:nvGrpSpPr>
        <p:grpSpPr>
          <a:xfrm>
            <a:off x="1400150" y="4463586"/>
            <a:ext cx="6548698" cy="1067983"/>
            <a:chOff x="2500630" y="4038165"/>
            <a:chExt cx="6898533" cy="1208625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FC55FF4-E306-4F42-8E3F-9E7604C5CE68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47C39E1-1563-3844-951D-0BF250952C86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0984BE9-4473-3A41-AD27-E7BD387F7898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2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84C58BE-F0B5-C547-8A4E-8F791596C6FD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BB52BED-EDE2-5245-A93F-839C5ECB80CC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9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AFAE05C-94F3-C44F-9F24-DB355F14D13B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E659D49-9467-3D4D-9240-357A877E4C8E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5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5D06D9F-9BC6-3B40-BF92-D8943FF74D23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B1D1E10-B47E-CA42-A8EF-DDB92AE4C020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17455F0-6EAC-8F43-983D-E604A1C4BBCC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A9D8C235-2FBA-874F-87C7-7E8F759CC181}"/>
                </a:ext>
              </a:extLst>
            </p:cNvPr>
            <p:cNvCxnSpPr>
              <a:cxnSpLocks/>
              <a:endCxn id="97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29438B7-41FD-9B42-BF5F-A9E5EC4A7410}"/>
                </a:ext>
              </a:extLst>
            </p:cNvPr>
            <p:cNvCxnSpPr>
              <a:cxnSpLocks/>
              <a:stCxn id="98" idx="3"/>
              <a:endCxn id="99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7025965C-6424-1B40-8EA9-79F109318F40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EAC2878A-C311-F544-865A-240DF8B1E6B6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369E9C4-B651-C54D-8ED7-44CF66CB4D3F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Elbow Connector 111">
              <a:extLst>
                <a:ext uri="{FF2B5EF4-FFF2-40B4-BE49-F238E27FC236}">
                  <a16:creationId xmlns:a16="http://schemas.microsoft.com/office/drawing/2014/main" id="{4064EE35-37AC-1B40-969F-5A34A2B4FC8F}"/>
                </a:ext>
              </a:extLst>
            </p:cNvPr>
            <p:cNvCxnSpPr>
              <a:cxnSpLocks/>
              <a:stCxn id="106" idx="3"/>
              <a:endCxn id="113" idx="0"/>
            </p:cNvCxnSpPr>
            <p:nvPr/>
          </p:nvCxnSpPr>
          <p:spPr>
            <a:xfrm>
              <a:off x="8233152" y="4329518"/>
              <a:ext cx="789493" cy="49930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4F5408B-0505-2F43-9224-23DE61E5DA08}"/>
                </a:ext>
              </a:extLst>
            </p:cNvPr>
            <p:cNvSpPr txBox="1"/>
            <p:nvPr/>
          </p:nvSpPr>
          <p:spPr>
            <a:xfrm>
              <a:off x="8646127" y="4828821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DABB86D-85C8-1344-8403-9CB1A4FD8A1A}"/>
              </a:ext>
            </a:extLst>
          </p:cNvPr>
          <p:cNvSpPr/>
          <p:nvPr/>
        </p:nvSpPr>
        <p:spPr>
          <a:xfrm>
            <a:off x="2709172" y="4390776"/>
            <a:ext cx="4310027" cy="673833"/>
          </a:xfrm>
          <a:prstGeom prst="rect">
            <a:avLst/>
          </a:prstGeom>
          <a:solidFill>
            <a:schemeClr val="accent4">
              <a:lumMod val="75000"/>
              <a:alpha val="83000"/>
            </a:schemeClr>
          </a:solidFill>
          <a:ln w="25400">
            <a:solidFill>
              <a:srgbClr val="292A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2-&gt;…-&gt;6 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F9A50-F4A8-0848-9212-615FBEADCD3B}"/>
              </a:ext>
            </a:extLst>
          </p:cNvPr>
          <p:cNvSpPr/>
          <p:nvPr/>
        </p:nvSpPr>
        <p:spPr>
          <a:xfrm>
            <a:off x="7018813" y="4390776"/>
            <a:ext cx="215005" cy="673833"/>
          </a:xfrm>
          <a:prstGeom prst="rect">
            <a:avLst/>
          </a:prstGeom>
          <a:solidFill>
            <a:schemeClr val="accent4">
              <a:lumMod val="75000"/>
              <a:alpha val="83000"/>
            </a:schemeClr>
          </a:solidFill>
          <a:ln w="25400">
            <a:solidFill>
              <a:srgbClr val="292A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469531D-8BD0-0B48-AFD3-EE34B114DF2F}"/>
              </a:ext>
            </a:extLst>
          </p:cNvPr>
          <p:cNvSpPr txBox="1"/>
          <p:nvPr/>
        </p:nvSpPr>
        <p:spPr>
          <a:xfrm>
            <a:off x="1020417" y="5773640"/>
            <a:ext cx="6893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4B2E83"/>
                </a:solidFill>
              </a:rPr>
              <a:t>r(3-&gt;2-&gt;…-&gt;6) </a:t>
            </a:r>
            <a:r>
              <a:rPr lang="en-US" sz="4000" dirty="0"/>
              <a:t>= r(2-&gt;…-&gt;6) + “3”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15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4" grpId="0" animBg="1"/>
      <p:bldP spid="115" grpId="0" animBg="1"/>
      <p:bldP spid="1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Linked List Print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061CE3-15C8-9E4F-AE19-2CE68705ED47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A5DA388-EDB4-8742-BF19-2B1F27A861D9}"/>
              </a:ext>
            </a:extLst>
          </p:cNvPr>
          <p:cNvGrpSpPr/>
          <p:nvPr/>
        </p:nvGrpSpPr>
        <p:grpSpPr>
          <a:xfrm>
            <a:off x="1587425" y="1714515"/>
            <a:ext cx="5460568" cy="1067983"/>
            <a:chOff x="3646888" y="4038165"/>
            <a:chExt cx="5752275" cy="120862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2D5217B-D505-FD46-A3A0-4334E3D96418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2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D55787A-FFA3-1D49-A89E-D8C659961373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47BDDA7-2958-7548-8FF3-0715295C1D20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9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0E489A8-DAC3-D740-A82A-2FEBDC9534A4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340F040-0CD5-5647-A704-FC344930C234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5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FB19CFE-F9CD-0C48-B679-347F1BADC7A7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92015D8-D987-8243-A932-CFC1FA658CE8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8DA588F-DC6C-7F4F-9A36-D32E5570D9EA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C1A5822-016B-E149-8A3C-D1C78B0261DF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1DD4EFF-0A91-7A45-9A05-5508EC6D8D20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21FBFCA-2D80-0649-81E3-34589887A67D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C1D3FF9-BF1E-FD47-9D94-76932367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E4A2AA00-8BFF-6445-AEF1-073A84870F47}"/>
                </a:ext>
              </a:extLst>
            </p:cNvPr>
            <p:cNvCxnSpPr>
              <a:cxnSpLocks/>
              <a:stCxn id="59" idx="3"/>
              <a:endCxn id="66" idx="0"/>
            </p:cNvCxnSpPr>
            <p:nvPr/>
          </p:nvCxnSpPr>
          <p:spPr>
            <a:xfrm>
              <a:off x="8233152" y="4329518"/>
              <a:ext cx="789493" cy="49930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EBD0DB0-ECB5-AD41-8B64-7DE0100153F5}"/>
                </a:ext>
              </a:extLst>
            </p:cNvPr>
            <p:cNvSpPr txBox="1"/>
            <p:nvPr/>
          </p:nvSpPr>
          <p:spPr>
            <a:xfrm>
              <a:off x="8646127" y="4828821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C906057C-8606-DA4D-9CA8-0C8F7450EC7A}"/>
              </a:ext>
            </a:extLst>
          </p:cNvPr>
          <p:cNvSpPr/>
          <p:nvPr/>
        </p:nvSpPr>
        <p:spPr>
          <a:xfrm>
            <a:off x="2772557" y="1641705"/>
            <a:ext cx="3345788" cy="673833"/>
          </a:xfrm>
          <a:prstGeom prst="rect">
            <a:avLst/>
          </a:prstGeom>
          <a:solidFill>
            <a:schemeClr val="accent4">
              <a:lumMod val="75000"/>
              <a:alpha val="83000"/>
            </a:schemeClr>
          </a:solidFill>
          <a:ln w="25400">
            <a:solidFill>
              <a:srgbClr val="292A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9-&gt;…-&gt;6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EDA2B81-CADC-C740-B959-F3C39EE628B6}"/>
              </a:ext>
            </a:extLst>
          </p:cNvPr>
          <p:cNvSpPr/>
          <p:nvPr/>
        </p:nvSpPr>
        <p:spPr>
          <a:xfrm>
            <a:off x="6117959" y="1641705"/>
            <a:ext cx="215005" cy="673833"/>
          </a:xfrm>
          <a:prstGeom prst="rect">
            <a:avLst/>
          </a:prstGeom>
          <a:solidFill>
            <a:schemeClr val="accent4">
              <a:lumMod val="75000"/>
              <a:alpha val="83000"/>
            </a:schemeClr>
          </a:solidFill>
          <a:ln w="25400">
            <a:solidFill>
              <a:srgbClr val="292A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E261CB2-79A8-2A4C-92C6-F607D10D1811}"/>
              </a:ext>
            </a:extLst>
          </p:cNvPr>
          <p:cNvSpPr txBox="1"/>
          <p:nvPr/>
        </p:nvSpPr>
        <p:spPr>
          <a:xfrm>
            <a:off x="1738449" y="2648096"/>
            <a:ext cx="5025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r(2</a:t>
            </a:r>
            <a:r>
              <a:rPr lang="en-US" altLang="zh-CN" sz="3200" dirty="0"/>
              <a:t>-&gt;…-&gt;6</a:t>
            </a:r>
            <a:r>
              <a:rPr lang="en-US" sz="3200" dirty="0"/>
              <a:t>) = r(9-&gt;…-&gt;6) + “2”</a:t>
            </a:r>
            <a:endParaRPr lang="en-US" sz="3200" dirty="0">
              <a:solidFill>
                <a:schemeClr val="tx1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F7FA78A-C87E-7B4A-8405-EF5A5403D074}"/>
              </a:ext>
            </a:extLst>
          </p:cNvPr>
          <p:cNvGrpSpPr/>
          <p:nvPr/>
        </p:nvGrpSpPr>
        <p:grpSpPr>
          <a:xfrm>
            <a:off x="1916311" y="3429208"/>
            <a:ext cx="4372439" cy="1067983"/>
            <a:chOff x="4793146" y="4038165"/>
            <a:chExt cx="4606017" cy="120862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F8B933A-F23A-8048-897E-956EB40724AE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4CF3947-21F5-1F4C-BAE4-905EBE2D36DD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77D3FA0-2A2E-104C-AF38-B70D8704D94D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5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D6A9D4A-2B42-5F43-83B4-BF92A700503A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B96DE93-1416-6E4E-B1EB-3C99912DD329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A502291-4AF4-8D44-A6F9-37BD6C6C0142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499D48F-F324-C945-9302-82F296100F3B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83113D4-91A4-7F4E-807E-7F188600691C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AC575F2-BFF4-9E43-AD95-248820178543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71D29DF6-F362-7048-BFF0-2D04E52F81F3}"/>
                </a:ext>
              </a:extLst>
            </p:cNvPr>
            <p:cNvCxnSpPr>
              <a:cxnSpLocks/>
              <a:stCxn id="78" idx="3"/>
              <a:endCxn id="84" idx="0"/>
            </p:cNvCxnSpPr>
            <p:nvPr/>
          </p:nvCxnSpPr>
          <p:spPr>
            <a:xfrm>
              <a:off x="8233152" y="4329518"/>
              <a:ext cx="789493" cy="49930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8CEAA47-1D99-D14C-87C0-EB707216213F}"/>
                </a:ext>
              </a:extLst>
            </p:cNvPr>
            <p:cNvSpPr txBox="1"/>
            <p:nvPr/>
          </p:nvSpPr>
          <p:spPr>
            <a:xfrm>
              <a:off x="8646127" y="4828821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34E0FB23-0A38-404C-AE50-3896A96CAFF5}"/>
              </a:ext>
            </a:extLst>
          </p:cNvPr>
          <p:cNvSpPr/>
          <p:nvPr/>
        </p:nvSpPr>
        <p:spPr>
          <a:xfrm>
            <a:off x="3155293" y="3356398"/>
            <a:ext cx="2203808" cy="673833"/>
          </a:xfrm>
          <a:prstGeom prst="rect">
            <a:avLst/>
          </a:prstGeom>
          <a:solidFill>
            <a:schemeClr val="accent4">
              <a:lumMod val="75000"/>
              <a:alpha val="83000"/>
            </a:schemeClr>
          </a:solidFill>
          <a:ln w="25400">
            <a:solidFill>
              <a:srgbClr val="292A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5-&gt;6 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0A72879-47E2-984F-88D5-1D87C316CD27}"/>
              </a:ext>
            </a:extLst>
          </p:cNvPr>
          <p:cNvSpPr/>
          <p:nvPr/>
        </p:nvSpPr>
        <p:spPr>
          <a:xfrm>
            <a:off x="5358715" y="3356398"/>
            <a:ext cx="215005" cy="673833"/>
          </a:xfrm>
          <a:prstGeom prst="rect">
            <a:avLst/>
          </a:prstGeom>
          <a:solidFill>
            <a:schemeClr val="accent4">
              <a:lumMod val="75000"/>
              <a:alpha val="83000"/>
            </a:schemeClr>
          </a:solidFill>
          <a:ln w="25400">
            <a:solidFill>
              <a:srgbClr val="292A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E73300E-B09B-1045-AFDC-438782AC2132}"/>
              </a:ext>
            </a:extLst>
          </p:cNvPr>
          <p:cNvSpPr txBox="1"/>
          <p:nvPr/>
        </p:nvSpPr>
        <p:spPr>
          <a:xfrm>
            <a:off x="1961103" y="4578353"/>
            <a:ext cx="4411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r(9-&gt;…-&gt;6) = r(5-&gt;6) + “9”</a:t>
            </a:r>
            <a:endParaRPr lang="en-US" sz="3200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E198FB-5035-114D-B714-931BE5DA863F}"/>
              </a:ext>
            </a:extLst>
          </p:cNvPr>
          <p:cNvGrpSpPr/>
          <p:nvPr/>
        </p:nvGrpSpPr>
        <p:grpSpPr>
          <a:xfrm>
            <a:off x="2506744" y="5418506"/>
            <a:ext cx="2928819" cy="698651"/>
            <a:chOff x="2652198" y="5266331"/>
            <a:chExt cx="2928819" cy="69865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70B242C-0C99-C54C-8072-0693EB9B5680}"/>
                </a:ext>
              </a:extLst>
            </p:cNvPr>
            <p:cNvSpPr/>
            <p:nvPr/>
          </p:nvSpPr>
          <p:spPr>
            <a:xfrm>
              <a:off x="3027810" y="5266331"/>
              <a:ext cx="561666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5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C616D21-8BB9-8347-B828-E5A1C32E55BC}"/>
                </a:ext>
              </a:extLst>
            </p:cNvPr>
            <p:cNvSpPr/>
            <p:nvPr/>
          </p:nvSpPr>
          <p:spPr>
            <a:xfrm>
              <a:off x="3589474" y="5266331"/>
              <a:ext cx="152787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E4AB30B-E539-0044-B675-7E157E7B750E}"/>
                </a:ext>
              </a:extLst>
            </p:cNvPr>
            <p:cNvSpPr/>
            <p:nvPr/>
          </p:nvSpPr>
          <p:spPr>
            <a:xfrm>
              <a:off x="4115938" y="5266331"/>
              <a:ext cx="561666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34DA70A-2A69-7E41-96D8-8F5A07817434}"/>
                </a:ext>
              </a:extLst>
            </p:cNvPr>
            <p:cNvSpPr/>
            <p:nvPr/>
          </p:nvSpPr>
          <p:spPr>
            <a:xfrm>
              <a:off x="4678773" y="5266331"/>
              <a:ext cx="152787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3F122BE2-31B5-9240-BAE5-C8BFCFCD23F2}"/>
                </a:ext>
              </a:extLst>
            </p:cNvPr>
            <p:cNvCxnSpPr>
              <a:cxnSpLocks/>
            </p:cNvCxnSpPr>
            <p:nvPr/>
          </p:nvCxnSpPr>
          <p:spPr>
            <a:xfrm>
              <a:off x="2652198" y="5523781"/>
              <a:ext cx="37367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DDEA746A-191C-FB43-9EFC-B40D0DF88E80}"/>
                </a:ext>
              </a:extLst>
            </p:cNvPr>
            <p:cNvCxnSpPr>
              <a:cxnSpLocks/>
            </p:cNvCxnSpPr>
            <p:nvPr/>
          </p:nvCxnSpPr>
          <p:spPr>
            <a:xfrm>
              <a:off x="3742260" y="5526199"/>
              <a:ext cx="37367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6184B75E-FB42-6945-BD52-B3009DC692C6}"/>
                </a:ext>
              </a:extLst>
            </p:cNvPr>
            <p:cNvCxnSpPr>
              <a:cxnSpLocks/>
              <a:stCxn id="98" idx="3"/>
              <a:endCxn id="103" idx="0"/>
            </p:cNvCxnSpPr>
            <p:nvPr/>
          </p:nvCxnSpPr>
          <p:spPr>
            <a:xfrm>
              <a:off x="4831560" y="5523781"/>
              <a:ext cx="749457" cy="44120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3716E914-0BB2-0F4F-9A91-9A7A9796875E}"/>
              </a:ext>
            </a:extLst>
          </p:cNvPr>
          <p:cNvSpPr txBox="1"/>
          <p:nvPr/>
        </p:nvSpPr>
        <p:spPr>
          <a:xfrm>
            <a:off x="5078139" y="6117157"/>
            <a:ext cx="7148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null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4F2532B-30FA-C94B-B6EB-25299BE5D893}"/>
              </a:ext>
            </a:extLst>
          </p:cNvPr>
          <p:cNvSpPr/>
          <p:nvPr/>
        </p:nvSpPr>
        <p:spPr>
          <a:xfrm>
            <a:off x="3783644" y="5345696"/>
            <a:ext cx="1079693" cy="673833"/>
          </a:xfrm>
          <a:prstGeom prst="rect">
            <a:avLst/>
          </a:prstGeom>
          <a:solidFill>
            <a:schemeClr val="accent4">
              <a:lumMod val="75000"/>
              <a:alpha val="83000"/>
            </a:schemeClr>
          </a:solidFill>
          <a:ln w="25400">
            <a:solidFill>
              <a:srgbClr val="292A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6 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6F72E04-2545-1F44-8F9D-34159AB0D9D8}"/>
              </a:ext>
            </a:extLst>
          </p:cNvPr>
          <p:cNvSpPr/>
          <p:nvPr/>
        </p:nvSpPr>
        <p:spPr>
          <a:xfrm>
            <a:off x="4862952" y="5345696"/>
            <a:ext cx="215005" cy="673833"/>
          </a:xfrm>
          <a:prstGeom prst="rect">
            <a:avLst/>
          </a:prstGeom>
          <a:solidFill>
            <a:schemeClr val="accent4">
              <a:lumMod val="75000"/>
              <a:alpha val="83000"/>
            </a:schemeClr>
          </a:solidFill>
          <a:ln w="25400">
            <a:solidFill>
              <a:srgbClr val="292A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C673486-08AB-4646-84A8-3E4FFC8B1E8D}"/>
              </a:ext>
            </a:extLst>
          </p:cNvPr>
          <p:cNvSpPr txBox="1"/>
          <p:nvPr/>
        </p:nvSpPr>
        <p:spPr>
          <a:xfrm>
            <a:off x="2509443" y="6323366"/>
            <a:ext cx="3166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r(5-&gt;6) = r(5)+“6” 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/>
      <p:bldP spid="85" grpId="0" animBg="1"/>
      <p:bldP spid="86" grpId="0" animBg="1"/>
      <p:bldP spid="87" grpId="0"/>
      <p:bldP spid="103" grpId="0"/>
      <p:bldP spid="90" grpId="0" animBg="1"/>
      <p:bldP spid="91" grpId="0" animBg="1"/>
      <p:bldP spid="10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Linked List Print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061CE3-15C8-9E4F-AE19-2CE68705ED47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517E20-AE13-704A-AF5C-A0B0FD2E3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44" y="2022119"/>
            <a:ext cx="6727311" cy="3392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4104CE-8DBB-BB4B-BD88-47A8EA27B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71" y="4631123"/>
            <a:ext cx="1851741" cy="2137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8450C3-E265-BD4C-8865-9710D5D665D5}"/>
              </a:ext>
            </a:extLst>
          </p:cNvPr>
          <p:cNvSpPr txBox="1"/>
          <p:nvPr/>
        </p:nvSpPr>
        <p:spPr>
          <a:xfrm>
            <a:off x="228071" y="433016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FC3F9-9F65-624A-8303-2120A1E65CE2}"/>
              </a:ext>
            </a:extLst>
          </p:cNvPr>
          <p:cNvSpPr txBox="1"/>
          <p:nvPr/>
        </p:nvSpPr>
        <p:spPr>
          <a:xfrm>
            <a:off x="1739154" y="5739645"/>
            <a:ext cx="5896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C00000"/>
                </a:solidFill>
              </a:rPr>
              <a:t>But can you do this without recursion?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0127D2-9E2B-9340-8071-195C19A53C1B}"/>
              </a:ext>
            </a:extLst>
          </p:cNvPr>
          <p:cNvSpPr txBox="1"/>
          <p:nvPr/>
        </p:nvSpPr>
        <p:spPr>
          <a:xfrm>
            <a:off x="5558691" y="6218978"/>
            <a:ext cx="2724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OK to use additional space</a:t>
            </a:r>
          </a:p>
        </p:txBody>
      </p:sp>
    </p:spTree>
    <p:extLst>
      <p:ext uri="{BB962C8B-B14F-4D97-AF65-F5344CB8AC3E}">
        <p14:creationId xmlns:p14="http://schemas.microsoft.com/office/powerpoint/2010/main" val="109838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.11858 -0.0976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0" y="-48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Linked List Print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061CE3-15C8-9E4F-AE19-2CE68705ED47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104CE-8DBB-BB4B-BD88-47A8EA27B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49" y="4002270"/>
            <a:ext cx="1851741" cy="2137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8450C3-E265-BD4C-8865-9710D5D665D5}"/>
              </a:ext>
            </a:extLst>
          </p:cNvPr>
          <p:cNvSpPr txBox="1"/>
          <p:nvPr/>
        </p:nvSpPr>
        <p:spPr>
          <a:xfrm>
            <a:off x="1252807" y="618627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9CB77E-3815-5849-95E3-631672612888}"/>
              </a:ext>
            </a:extLst>
          </p:cNvPr>
          <p:cNvGrpSpPr/>
          <p:nvPr/>
        </p:nvGrpSpPr>
        <p:grpSpPr>
          <a:xfrm>
            <a:off x="552101" y="2457125"/>
            <a:ext cx="8270656" cy="1067983"/>
            <a:chOff x="261894" y="4038165"/>
            <a:chExt cx="8712480" cy="12086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3B13E9-4869-9C4B-BF02-EA18A0AE73B4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1CB28C-2947-DC41-BB76-B175B337D6C1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CA2D00-B6BC-9546-810A-861096E0F813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1B18A0-57E7-5F47-AB9B-6A985580982B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8D46B1-1DD2-CC44-BBB0-D759D025E735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AFDD45C-7570-0244-9BC8-F082E0B38C7B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9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00D691-8D67-3344-8921-7B327E09C045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296643-64CD-6A4C-BEB5-09888E1190E4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606BCE-199D-7341-B0A4-D05A4D348948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F3DE70E-F6AA-194E-AE77-91E5D103FDB6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33582E-C454-8E45-8421-1AFC74FD9089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30D6C5E-CD61-2E43-BBC0-C80CDBBCB8BA}"/>
                </a:ext>
              </a:extLst>
            </p:cNvPr>
            <p:cNvCxnSpPr>
              <a:cxnSpLocks/>
              <a:stCxn id="27" idx="3"/>
              <a:endCxn id="9" idx="1"/>
            </p:cNvCxnSpPr>
            <p:nvPr/>
          </p:nvCxnSpPr>
          <p:spPr>
            <a:xfrm flipV="1">
              <a:off x="1014930" y="4334438"/>
              <a:ext cx="733083" cy="193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D43E6DC-DD6A-6B49-A081-5FF013453D7F}"/>
                </a:ext>
              </a:extLst>
            </p:cNvPr>
            <p:cNvCxnSpPr>
              <a:cxnSpLocks/>
              <a:stCxn id="22" idx="3"/>
              <a:endCxn id="10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C780CCF-CDA0-4048-A71E-67BEF4B8C240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EFA747D-C83C-0F43-87A0-D4AFEF464C79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4CC986E-A8E9-0F40-95EA-687AE6464C16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F41299F-013D-CA47-BDB6-3EE575AD6928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96C8C3-6105-8E46-8B61-1627E9B95C43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04875A-FD75-4943-957F-70C83A2C6DB4}"/>
                </a:ext>
              </a:extLst>
            </p:cNvPr>
            <p:cNvSpPr txBox="1"/>
            <p:nvPr/>
          </p:nvSpPr>
          <p:spPr>
            <a:xfrm>
              <a:off x="261894" y="4144850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head</a:t>
              </a:r>
            </a:p>
          </p:txBody>
        </p: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6B23531B-719F-8B4A-9C8C-9BF3587FB1D6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C5F311-1082-D948-8E61-37EABB8A9BD5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671330D-BD5F-6B49-AC47-781F8CF46C70}"/>
              </a:ext>
            </a:extLst>
          </p:cNvPr>
          <p:cNvSpPr/>
          <p:nvPr/>
        </p:nvSpPr>
        <p:spPr>
          <a:xfrm rot="19215073">
            <a:off x="2028580" y="3720631"/>
            <a:ext cx="346407" cy="2695825"/>
          </a:xfrm>
          <a:prstGeom prst="rect">
            <a:avLst/>
          </a:prstGeom>
          <a:noFill/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EA5A181-AE0F-4142-8C29-A3F75626F6C5}"/>
              </a:ext>
            </a:extLst>
          </p:cNvPr>
          <p:cNvGrpSpPr/>
          <p:nvPr/>
        </p:nvGrpSpPr>
        <p:grpSpPr>
          <a:xfrm>
            <a:off x="1846729" y="3287807"/>
            <a:ext cx="6008630" cy="2504776"/>
            <a:chOff x="1846729" y="3287807"/>
            <a:chExt cx="6008630" cy="2504776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E3442FD-D576-EA48-BBFD-7D794645A73A}"/>
                </a:ext>
              </a:extLst>
            </p:cNvPr>
            <p:cNvCxnSpPr/>
            <p:nvPr/>
          </p:nvCxnSpPr>
          <p:spPr>
            <a:xfrm flipH="1" flipV="1">
              <a:off x="1846729" y="3756212"/>
              <a:ext cx="1765920" cy="2036371"/>
            </a:xfrm>
            <a:prstGeom prst="straightConnector1">
              <a:avLst/>
            </a:prstGeom>
            <a:ln>
              <a:solidFill>
                <a:srgbClr val="00B05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23583A7-279F-B14C-92F8-A9D45CE9FE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1772" y="3287807"/>
              <a:ext cx="6003587" cy="24835"/>
            </a:xfrm>
            <a:prstGeom prst="straightConnector1">
              <a:avLst/>
            </a:prstGeom>
            <a:ln>
              <a:solidFill>
                <a:srgbClr val="00B05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D758D83-4F14-4240-AE42-E54CEA56CF0F}"/>
              </a:ext>
            </a:extLst>
          </p:cNvPr>
          <p:cNvGrpSpPr/>
          <p:nvPr/>
        </p:nvGrpSpPr>
        <p:grpSpPr>
          <a:xfrm>
            <a:off x="1827639" y="3418280"/>
            <a:ext cx="6008629" cy="2311080"/>
            <a:chOff x="1827639" y="3418280"/>
            <a:chExt cx="6008629" cy="2311080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43BB7A1-0030-A04F-9E93-5252AC36B668}"/>
                </a:ext>
              </a:extLst>
            </p:cNvPr>
            <p:cNvCxnSpPr>
              <a:cxnSpLocks/>
            </p:cNvCxnSpPr>
            <p:nvPr/>
          </p:nvCxnSpPr>
          <p:spPr>
            <a:xfrm>
              <a:off x="1910142" y="3710129"/>
              <a:ext cx="1765920" cy="2019231"/>
            </a:xfrm>
            <a:prstGeom prst="straightConnector1">
              <a:avLst/>
            </a:prstGeom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8D510EE-788A-9D45-8CA5-5D45B60D8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27639" y="3418280"/>
              <a:ext cx="6008629" cy="12013"/>
            </a:xfrm>
            <a:prstGeom prst="straightConnector1">
              <a:avLst/>
            </a:prstGeom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93ED91E-2A78-384E-A9DE-B75F4783CC53}"/>
              </a:ext>
            </a:extLst>
          </p:cNvPr>
          <p:cNvSpPr txBox="1"/>
          <p:nvPr/>
        </p:nvSpPr>
        <p:spPr>
          <a:xfrm>
            <a:off x="4478321" y="3312642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Visit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794F93-D2D4-D148-9108-B98AD855152D}"/>
              </a:ext>
            </a:extLst>
          </p:cNvPr>
          <p:cNvSpPr txBox="1"/>
          <p:nvPr/>
        </p:nvSpPr>
        <p:spPr>
          <a:xfrm>
            <a:off x="4376100" y="3799142"/>
            <a:ext cx="802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Print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379D9C-1F3C-984B-B6A4-6FED9A940881}"/>
              </a:ext>
            </a:extLst>
          </p:cNvPr>
          <p:cNvSpPr txBox="1"/>
          <p:nvPr/>
        </p:nvSpPr>
        <p:spPr>
          <a:xfrm>
            <a:off x="4452388" y="5031612"/>
            <a:ext cx="1776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Visit 8 </a:t>
            </a:r>
            <a:r>
              <a:rPr lang="en-US" sz="2800" b="1" dirty="0">
                <a:highlight>
                  <a:srgbClr val="FFFF00"/>
                </a:highlight>
              </a:rPr>
              <a:t>first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ADB208-9683-684B-83F3-A59969CB7D97}"/>
              </a:ext>
            </a:extLst>
          </p:cNvPr>
          <p:cNvSpPr txBox="1"/>
          <p:nvPr/>
        </p:nvSpPr>
        <p:spPr>
          <a:xfrm>
            <a:off x="4478321" y="5692424"/>
            <a:ext cx="1801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Print 8 </a:t>
            </a:r>
            <a:r>
              <a:rPr lang="en-US" sz="2800" b="1" dirty="0">
                <a:highlight>
                  <a:srgbClr val="FFFF00"/>
                </a:highlight>
              </a:rPr>
              <a:t>fast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DE5621D-4E66-4747-B02E-CA8C33CDA80F}"/>
              </a:ext>
            </a:extLst>
          </p:cNvPr>
          <p:cNvSpPr txBox="1"/>
          <p:nvPr/>
        </p:nvSpPr>
        <p:spPr>
          <a:xfrm>
            <a:off x="6587772" y="5335866"/>
            <a:ext cx="834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FILO</a:t>
            </a:r>
            <a:endParaRPr lang="en-US" sz="2800" b="1" dirty="0">
              <a:highlight>
                <a:srgbClr val="FFFF00"/>
              </a:highligh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D0C6801-B62C-B44D-8718-E8F07EC5288B}"/>
              </a:ext>
            </a:extLst>
          </p:cNvPr>
          <p:cNvSpPr txBox="1"/>
          <p:nvPr/>
        </p:nvSpPr>
        <p:spPr>
          <a:xfrm>
            <a:off x="7615455" y="5330892"/>
            <a:ext cx="1336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STACK!!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3176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7" grpId="0"/>
      <p:bldP spid="47" grpId="1"/>
      <p:bldP spid="48" grpId="0"/>
      <p:bldP spid="48" grpId="1"/>
      <p:bldP spid="51" grpId="0"/>
      <p:bldP spid="52" grpId="0"/>
      <p:bldP spid="53" grpId="1"/>
      <p:bldP spid="54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B3B93A-80E4-CA44-A338-DC64BF796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Wednesday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BE33D-BF31-D249-9881-A81E9179F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155" y="1180726"/>
            <a:ext cx="6351667" cy="5067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50B02D-FCFB-4B4A-B131-672EFE53F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71" y="4631123"/>
            <a:ext cx="1851741" cy="2137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3091A8-CE90-C04B-9E09-AA9FE5A0F741}"/>
              </a:ext>
            </a:extLst>
          </p:cNvPr>
          <p:cNvSpPr txBox="1"/>
          <p:nvPr/>
        </p:nvSpPr>
        <p:spPr>
          <a:xfrm>
            <a:off x="228071" y="433016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builder</a:t>
            </a:r>
          </a:p>
        </p:txBody>
      </p:sp>
    </p:spTree>
    <p:extLst>
      <p:ext uri="{BB962C8B-B14F-4D97-AF65-F5344CB8AC3E}">
        <p14:creationId xmlns:p14="http://schemas.microsoft.com/office/powerpoint/2010/main" val="65050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Linked List Print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061CE3-15C8-9E4F-AE19-2CE68705ED47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9CB77E-3815-5849-95E3-631672612888}"/>
              </a:ext>
            </a:extLst>
          </p:cNvPr>
          <p:cNvGrpSpPr/>
          <p:nvPr/>
        </p:nvGrpSpPr>
        <p:grpSpPr>
          <a:xfrm>
            <a:off x="584859" y="1856490"/>
            <a:ext cx="8270656" cy="1067983"/>
            <a:chOff x="261894" y="4038165"/>
            <a:chExt cx="8712480" cy="12086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3B13E9-4869-9C4B-BF02-EA18A0AE73B4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1CB28C-2947-DC41-BB76-B175B337D6C1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CA2D00-B6BC-9546-810A-861096E0F813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1B18A0-57E7-5F47-AB9B-6A985580982B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8D46B1-1DD2-CC44-BBB0-D759D025E735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AFDD45C-7570-0244-9BC8-F082E0B38C7B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9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00D691-8D67-3344-8921-7B327E09C045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296643-64CD-6A4C-BEB5-09888E1190E4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606BCE-199D-7341-B0A4-D05A4D348948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F3DE70E-F6AA-194E-AE77-91E5D103FDB6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33582E-C454-8E45-8421-1AFC74FD9089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30D6C5E-CD61-2E43-BBC0-C80CDBBCB8BA}"/>
                </a:ext>
              </a:extLst>
            </p:cNvPr>
            <p:cNvCxnSpPr>
              <a:cxnSpLocks/>
              <a:stCxn id="27" idx="3"/>
              <a:endCxn id="9" idx="1"/>
            </p:cNvCxnSpPr>
            <p:nvPr/>
          </p:nvCxnSpPr>
          <p:spPr>
            <a:xfrm flipV="1">
              <a:off x="1014930" y="4334438"/>
              <a:ext cx="733083" cy="193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D43E6DC-DD6A-6B49-A081-5FF013453D7F}"/>
                </a:ext>
              </a:extLst>
            </p:cNvPr>
            <p:cNvCxnSpPr>
              <a:cxnSpLocks/>
              <a:stCxn id="22" idx="3"/>
              <a:endCxn id="10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C780CCF-CDA0-4048-A71E-67BEF4B8C240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EFA747D-C83C-0F43-87A0-D4AFEF464C79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4CC986E-A8E9-0F40-95EA-687AE6464C16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F41299F-013D-CA47-BDB6-3EE575AD6928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96C8C3-6105-8E46-8B61-1627E9B95C43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04875A-FD75-4943-957F-70C83A2C6DB4}"/>
                </a:ext>
              </a:extLst>
            </p:cNvPr>
            <p:cNvSpPr txBox="1"/>
            <p:nvPr/>
          </p:nvSpPr>
          <p:spPr>
            <a:xfrm>
              <a:off x="261894" y="4144850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head</a:t>
              </a:r>
            </a:p>
          </p:txBody>
        </p: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6B23531B-719F-8B4A-9C8C-9BF3587FB1D6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C5F311-1082-D948-8E61-37EABB8A9BD5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E538634E-8E74-564F-89FB-5C57F0FFA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17" y="3499459"/>
            <a:ext cx="5585452" cy="2816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BE53A86-1C62-EC43-A2B0-BD273A23A92C}"/>
              </a:ext>
            </a:extLst>
          </p:cNvPr>
          <p:cNvSpPr/>
          <p:nvPr/>
        </p:nvSpPr>
        <p:spPr>
          <a:xfrm>
            <a:off x="7238871" y="3012171"/>
            <a:ext cx="1622612" cy="364132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CC29BEE8-3638-DE40-8759-705E12025FA6}"/>
              </a:ext>
            </a:extLst>
          </p:cNvPr>
          <p:cNvSpPr/>
          <p:nvPr/>
        </p:nvSpPr>
        <p:spPr>
          <a:xfrm>
            <a:off x="6853388" y="3704105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70CF13-2E29-C548-902E-A26471695817}"/>
              </a:ext>
            </a:extLst>
          </p:cNvPr>
          <p:cNvSpPr txBox="1"/>
          <p:nvPr/>
        </p:nvSpPr>
        <p:spPr>
          <a:xfrm>
            <a:off x="6188052" y="54701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EB97753-7A66-6D43-94A6-02693825B14D}"/>
              </a:ext>
            </a:extLst>
          </p:cNvPr>
          <p:cNvCxnSpPr/>
          <p:nvPr/>
        </p:nvCxnSpPr>
        <p:spPr>
          <a:xfrm flipV="1">
            <a:off x="6486753" y="4569200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847170D-BD01-F746-9CB0-1753BA0760BB}"/>
              </a:ext>
            </a:extLst>
          </p:cNvPr>
          <p:cNvGrpSpPr/>
          <p:nvPr/>
        </p:nvGrpSpPr>
        <p:grpSpPr>
          <a:xfrm>
            <a:off x="7231859" y="4543065"/>
            <a:ext cx="1636636" cy="2110427"/>
            <a:chOff x="7231859" y="4543065"/>
            <a:chExt cx="1636636" cy="211042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EF493E8-74C4-444C-AE2F-89E2382B138B}"/>
                </a:ext>
              </a:extLst>
            </p:cNvPr>
            <p:cNvSpPr/>
            <p:nvPr/>
          </p:nvSpPr>
          <p:spPr>
            <a:xfrm>
              <a:off x="7238871" y="6475695"/>
              <a:ext cx="1622612" cy="177797"/>
            </a:xfrm>
            <a:prstGeom prst="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Return address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68D4E9C-0EB5-504D-81B9-558EA9044C40}"/>
                </a:ext>
              </a:extLst>
            </p:cNvPr>
            <p:cNvSpPr/>
            <p:nvPr/>
          </p:nvSpPr>
          <p:spPr>
            <a:xfrm>
              <a:off x="7231859" y="5767489"/>
              <a:ext cx="1622612" cy="177797"/>
            </a:xfrm>
            <a:prstGeom prst="rect">
              <a:avLst/>
            </a:prstGeom>
            <a:solidFill>
              <a:srgbClr val="FFC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Return address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D19AD01-7388-8F43-A3AC-D053452C8F08}"/>
                </a:ext>
              </a:extLst>
            </p:cNvPr>
            <p:cNvSpPr/>
            <p:nvPr/>
          </p:nvSpPr>
          <p:spPr>
            <a:xfrm>
              <a:off x="7238871" y="5059282"/>
              <a:ext cx="1622612" cy="177800"/>
            </a:xfrm>
            <a:prstGeom prst="rect">
              <a:avLst/>
            </a:prstGeom>
            <a:solidFill>
              <a:srgbClr val="00B05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Return address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49406FA-5678-2B47-926B-DCF2E2C63AE8}"/>
                </a:ext>
              </a:extLst>
            </p:cNvPr>
            <p:cNvSpPr/>
            <p:nvPr/>
          </p:nvSpPr>
          <p:spPr>
            <a:xfrm>
              <a:off x="7238871" y="5940806"/>
              <a:ext cx="1622612" cy="534888"/>
            </a:xfrm>
            <a:prstGeom prst="rect">
              <a:avLst/>
            </a:prstGeom>
            <a:solidFill>
              <a:srgbClr val="FFC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node.val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44DBDBF-D361-734C-A889-57BC8DCCD822}"/>
                </a:ext>
              </a:extLst>
            </p:cNvPr>
            <p:cNvSpPr/>
            <p:nvPr/>
          </p:nvSpPr>
          <p:spPr>
            <a:xfrm>
              <a:off x="7245883" y="5232601"/>
              <a:ext cx="1622612" cy="534136"/>
            </a:xfrm>
            <a:prstGeom prst="rect">
              <a:avLst/>
            </a:prstGeom>
            <a:solidFill>
              <a:srgbClr val="00B05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node.val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44160E0-75CB-284F-B189-10C653AC808C}"/>
                </a:ext>
              </a:extLst>
            </p:cNvPr>
            <p:cNvSpPr/>
            <p:nvPr/>
          </p:nvSpPr>
          <p:spPr>
            <a:xfrm>
              <a:off x="7245883" y="4543065"/>
              <a:ext cx="1622612" cy="519948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302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Summary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061CE3-15C8-9E4F-AE19-2CE68705ED47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F51086-DEFF-734D-8CB8-89353D978DC5}"/>
              </a:ext>
            </a:extLst>
          </p:cNvPr>
          <p:cNvSpPr txBox="1"/>
          <p:nvPr/>
        </p:nvSpPr>
        <p:spPr>
          <a:xfrm>
            <a:off x="1200999" y="2376901"/>
            <a:ext cx="2274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Recursion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57924-984B-5B4E-A123-C6626A358F6B}"/>
              </a:ext>
            </a:extLst>
          </p:cNvPr>
          <p:cNvSpPr txBox="1"/>
          <p:nvPr/>
        </p:nvSpPr>
        <p:spPr>
          <a:xfrm>
            <a:off x="4948246" y="2386794"/>
            <a:ext cx="3586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Iterative + Stack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42C60E-97EA-DC41-97CF-5749B8D86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56" y="3567507"/>
            <a:ext cx="4218744" cy="2225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16776-3E87-D641-96EF-E625539A2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477" y="3245224"/>
            <a:ext cx="3560892" cy="314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7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7DA17ED-5595-584A-8A99-EBC57D1EF37B}"/>
              </a:ext>
            </a:extLst>
          </p:cNvPr>
          <p:cNvSpPr/>
          <p:nvPr/>
        </p:nvSpPr>
        <p:spPr>
          <a:xfrm>
            <a:off x="6920923" y="5738789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F51086-DEFF-734D-8CB8-89353D978DC5}"/>
              </a:ext>
            </a:extLst>
          </p:cNvPr>
          <p:cNvSpPr txBox="1"/>
          <p:nvPr/>
        </p:nvSpPr>
        <p:spPr>
          <a:xfrm>
            <a:off x="1209964" y="1641789"/>
            <a:ext cx="4228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>
                <a:solidFill>
                  <a:srgbClr val="FFC000"/>
                </a:solidFill>
              </a:rPr>
              <a:t>Smell</a:t>
            </a:r>
            <a:r>
              <a:rPr lang="en-US" sz="4000" b="1" dirty="0">
                <a:solidFill>
                  <a:srgbClr val="00B050"/>
                </a:solidFill>
              </a:rPr>
              <a:t> of Recursion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36CE58-F9AC-E244-826D-37AEA2C01560}"/>
              </a:ext>
            </a:extLst>
          </p:cNvPr>
          <p:cNvSpPr txBox="1"/>
          <p:nvPr/>
        </p:nvSpPr>
        <p:spPr>
          <a:xfrm>
            <a:off x="1918176" y="2797000"/>
            <a:ext cx="574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highlight>
                  <a:srgbClr val="FFFF00"/>
                </a:highlight>
              </a:rPr>
              <a:t>Solution </a:t>
            </a:r>
            <a:r>
              <a:rPr lang="en-US" sz="2800" b="1" dirty="0">
                <a:solidFill>
                  <a:srgbClr val="00B050"/>
                </a:solidFill>
                <a:highlight>
                  <a:srgbClr val="FFFF00"/>
                </a:highlight>
                <a:sym typeface="Wingdings" pitchFamily="2" charset="2"/>
              </a:rPr>
              <a:t></a:t>
            </a:r>
            <a:r>
              <a:rPr lang="en-US" sz="2800" b="1" dirty="0">
                <a:solidFill>
                  <a:srgbClr val="00B050"/>
                </a:solidFill>
                <a:highlight>
                  <a:srgbClr val="FFFF00"/>
                </a:highlight>
              </a:rPr>
              <a:t> Solution of a subproblem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25199-0EB5-FB41-92D6-0103415F6F5A}"/>
              </a:ext>
            </a:extLst>
          </p:cNvPr>
          <p:cNvSpPr txBox="1"/>
          <p:nvPr/>
        </p:nvSpPr>
        <p:spPr>
          <a:xfrm>
            <a:off x="1918176" y="4254379"/>
            <a:ext cx="2560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highlight>
                  <a:srgbClr val="FFFF00"/>
                </a:highlight>
              </a:rPr>
              <a:t>Depth First Visit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9D6314-7176-5B43-8B91-672FCF4D0530}"/>
                  </a:ext>
                </a:extLst>
              </p:cNvPr>
              <p:cNvSpPr txBox="1"/>
              <p:nvPr/>
            </p:nvSpPr>
            <p:spPr>
              <a:xfrm>
                <a:off x="2363343" y="3413077"/>
                <a:ext cx="56618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2800" b="1" i="1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𝒔𝒖𝒎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9D6314-7176-5B43-8B91-672FCF4D0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343" y="3413077"/>
                <a:ext cx="5661871" cy="523220"/>
              </a:xfrm>
              <a:prstGeom prst="rect">
                <a:avLst/>
              </a:prstGeom>
              <a:blipFill>
                <a:blip r:embed="rId2"/>
                <a:stretch>
                  <a:fillRect r="-22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4FF4C51B-E3DA-1D4B-B850-044D72BC8C17}"/>
              </a:ext>
            </a:extLst>
          </p:cNvPr>
          <p:cNvGrpSpPr/>
          <p:nvPr/>
        </p:nvGrpSpPr>
        <p:grpSpPr>
          <a:xfrm>
            <a:off x="683164" y="5244487"/>
            <a:ext cx="8460836" cy="1281813"/>
            <a:chOff x="683164" y="5414822"/>
            <a:chExt cx="8460836" cy="128181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E5BC681-7B6C-FF45-ACD7-B0691E157BEC}"/>
                </a:ext>
              </a:extLst>
            </p:cNvPr>
            <p:cNvGrpSpPr/>
            <p:nvPr/>
          </p:nvGrpSpPr>
          <p:grpSpPr>
            <a:xfrm>
              <a:off x="683164" y="5414822"/>
              <a:ext cx="8460836" cy="1281813"/>
              <a:chOff x="683164" y="5656869"/>
              <a:chExt cx="8460836" cy="128181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9061CE3-15C8-9E4F-AE19-2CE68705ED47}"/>
                  </a:ext>
                </a:extLst>
              </p:cNvPr>
              <p:cNvSpPr/>
              <p:nvPr/>
            </p:nvSpPr>
            <p:spPr>
              <a:xfrm>
                <a:off x="6920923" y="5792583"/>
                <a:ext cx="2223077" cy="11460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6AA619C-77F0-5544-B7A0-AF9D4F18D51D}"/>
                  </a:ext>
                </a:extLst>
              </p:cNvPr>
              <p:cNvGrpSpPr/>
              <p:nvPr/>
            </p:nvGrpSpPr>
            <p:grpSpPr>
              <a:xfrm>
                <a:off x="683164" y="5656869"/>
                <a:ext cx="8259248" cy="1067983"/>
                <a:chOff x="273911" y="4038165"/>
                <a:chExt cx="8700463" cy="1208625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3679BCF2-142E-EF4B-A052-AA26C0D0D8B6}"/>
                    </a:ext>
                  </a:extLst>
                </p:cNvPr>
                <p:cNvSpPr/>
                <p:nvPr/>
              </p:nvSpPr>
              <p:spPr>
                <a:xfrm>
                  <a:off x="1748012" y="4038165"/>
                  <a:ext cx="591670" cy="59254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rgbClr val="4B2E83"/>
                      </a:solidFill>
                    </a:rPr>
                    <a:t>8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F89856B-9A5D-BF48-A63F-EF91933845D6}"/>
                    </a:ext>
                  </a:extLst>
                </p:cNvPr>
                <p:cNvSpPr/>
                <p:nvPr/>
              </p:nvSpPr>
              <p:spPr>
                <a:xfrm>
                  <a:off x="2894270" y="4038165"/>
                  <a:ext cx="591670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rgbClr val="4B2E83"/>
                      </a:solidFill>
                    </a:rPr>
                    <a:t>3</a:t>
                  </a: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E33AAFB-5DA4-CC42-BD91-7E9966AE0781}"/>
                    </a:ext>
                  </a:extLst>
                </p:cNvPr>
                <p:cNvSpPr/>
                <p:nvPr/>
              </p:nvSpPr>
              <p:spPr>
                <a:xfrm>
                  <a:off x="3485939" y="4038165"/>
                  <a:ext cx="160949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srgbClr val="4B2E83"/>
                    </a:solidFill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A531EB44-1713-7940-B344-2B87CB57C1D8}"/>
                    </a:ext>
                  </a:extLst>
                </p:cNvPr>
                <p:cNvSpPr/>
                <p:nvPr/>
              </p:nvSpPr>
              <p:spPr>
                <a:xfrm>
                  <a:off x="4040528" y="4038165"/>
                  <a:ext cx="591670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rgbClr val="4B2E83"/>
                      </a:solidFill>
                    </a:rPr>
                    <a:t>2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7CB55E0-227D-264D-96B2-355BAA5DE9B6}"/>
                    </a:ext>
                  </a:extLst>
                </p:cNvPr>
                <p:cNvSpPr/>
                <p:nvPr/>
              </p:nvSpPr>
              <p:spPr>
                <a:xfrm>
                  <a:off x="4632197" y="4038165"/>
                  <a:ext cx="160949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srgbClr val="4B2E83"/>
                    </a:solidFill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9CD146C-6548-B249-9C2F-A45C3A19395A}"/>
                    </a:ext>
                  </a:extLst>
                </p:cNvPr>
                <p:cNvSpPr/>
                <p:nvPr/>
              </p:nvSpPr>
              <p:spPr>
                <a:xfrm>
                  <a:off x="5186786" y="4038165"/>
                  <a:ext cx="591670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rgbClr val="4B2E83"/>
                      </a:solidFill>
                    </a:rPr>
                    <a:t>9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034943A-45A8-414A-87C6-24C6776C975F}"/>
                    </a:ext>
                  </a:extLst>
                </p:cNvPr>
                <p:cNvSpPr/>
                <p:nvPr/>
              </p:nvSpPr>
              <p:spPr>
                <a:xfrm>
                  <a:off x="5778455" y="4038165"/>
                  <a:ext cx="160949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srgbClr val="4B2E83"/>
                    </a:solidFill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2549ED3-5E12-1045-A701-B5711F1F682D}"/>
                    </a:ext>
                  </a:extLst>
                </p:cNvPr>
                <p:cNvSpPr/>
                <p:nvPr/>
              </p:nvSpPr>
              <p:spPr>
                <a:xfrm>
                  <a:off x="6333044" y="4038165"/>
                  <a:ext cx="591670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rgbClr val="4B2E83"/>
                      </a:solidFill>
                    </a:rPr>
                    <a:t>5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F613370-F3F8-4647-B774-AD7CA588440C}"/>
                    </a:ext>
                  </a:extLst>
                </p:cNvPr>
                <p:cNvSpPr/>
                <p:nvPr/>
              </p:nvSpPr>
              <p:spPr>
                <a:xfrm>
                  <a:off x="6924713" y="4038165"/>
                  <a:ext cx="160949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srgbClr val="4B2E83"/>
                    </a:solidFill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4535AF5-1720-2541-90A0-B9F4761D1577}"/>
                    </a:ext>
                  </a:extLst>
                </p:cNvPr>
                <p:cNvSpPr/>
                <p:nvPr/>
              </p:nvSpPr>
              <p:spPr>
                <a:xfrm>
                  <a:off x="7479301" y="4038165"/>
                  <a:ext cx="591670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rgbClr val="4B2E83"/>
                      </a:solidFill>
                    </a:rPr>
                    <a:t>6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8E72EFF-40F6-2342-BA96-76D3ECC4CDD2}"/>
                    </a:ext>
                  </a:extLst>
                </p:cNvPr>
                <p:cNvSpPr/>
                <p:nvPr/>
              </p:nvSpPr>
              <p:spPr>
                <a:xfrm>
                  <a:off x="8072203" y="4038165"/>
                  <a:ext cx="160949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srgbClr val="4B2E83"/>
                    </a:solidFill>
                  </a:endParaRP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C723FC78-DC98-ED40-9B61-F8D272310A37}"/>
                    </a:ext>
                  </a:extLst>
                </p:cNvPr>
                <p:cNvCxnSpPr>
                  <a:cxnSpLocks/>
                  <a:stCxn id="29" idx="3"/>
                  <a:endCxn id="11" idx="1"/>
                </p:cNvCxnSpPr>
                <p:nvPr/>
              </p:nvCxnSpPr>
              <p:spPr>
                <a:xfrm>
                  <a:off x="1026947" y="4329517"/>
                  <a:ext cx="721065" cy="491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61FFA689-DCFA-B24D-903B-ECC3A69A12C2}"/>
                    </a:ext>
                  </a:extLst>
                </p:cNvPr>
                <p:cNvCxnSpPr>
                  <a:cxnSpLocks/>
                  <a:stCxn id="24" idx="3"/>
                  <a:endCxn id="12" idx="1"/>
                </p:cNvCxnSpPr>
                <p:nvPr/>
              </p:nvCxnSpPr>
              <p:spPr>
                <a:xfrm flipV="1">
                  <a:off x="2500630" y="4329518"/>
                  <a:ext cx="393640" cy="491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1B795C1-D704-7248-8A68-80D3E9DFB655}"/>
                    </a:ext>
                  </a:extLst>
                </p:cNvPr>
                <p:cNvSpPr/>
                <p:nvPr/>
              </p:nvSpPr>
              <p:spPr>
                <a:xfrm>
                  <a:off x="2339681" y="4038165"/>
                  <a:ext cx="160949" cy="59254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srgbClr val="4B2E83"/>
                    </a:solidFill>
                  </a:endParaRPr>
                </a:p>
              </p:txBody>
            </p: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4AD3840F-9172-824A-BCD7-6E701CA00551}"/>
                    </a:ext>
                  </a:extLst>
                </p:cNvPr>
                <p:cNvCxnSpPr>
                  <a:cxnSpLocks/>
                  <a:stCxn id="13" idx="3"/>
                  <a:endCxn id="14" idx="1"/>
                </p:cNvCxnSpPr>
                <p:nvPr/>
              </p:nvCxnSpPr>
              <p:spPr>
                <a:xfrm>
                  <a:off x="3646888" y="4329518"/>
                  <a:ext cx="39364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09928950-58AB-AD4A-971C-EFD521E17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3146" y="4329518"/>
                  <a:ext cx="39364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17DF1F20-2D1E-C542-A36E-798E4FA44D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7367" y="4329518"/>
                  <a:ext cx="39364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A63088E8-CD2F-4047-A93F-0607C25892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85661" y="4332255"/>
                  <a:ext cx="39364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1545621-B164-BF45-855A-2814A78B592E}"/>
                    </a:ext>
                  </a:extLst>
                </p:cNvPr>
                <p:cNvSpPr txBox="1"/>
                <p:nvPr/>
              </p:nvSpPr>
              <p:spPr>
                <a:xfrm>
                  <a:off x="273911" y="4120533"/>
                  <a:ext cx="753036" cy="4179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4B2E83"/>
                      </a:solidFill>
                    </a:rPr>
                    <a:t>head</a:t>
                  </a:r>
                </a:p>
              </p:txBody>
            </p:sp>
            <p:cxnSp>
              <p:nvCxnSpPr>
                <p:cNvPr id="30" name="Elbow Connector 29">
                  <a:extLst>
                    <a:ext uri="{FF2B5EF4-FFF2-40B4-BE49-F238E27FC236}">
                      <a16:creationId xmlns:a16="http://schemas.microsoft.com/office/drawing/2014/main" id="{4164AA8C-C65B-ED4B-A3A8-C295A1A5F1B2}"/>
                    </a:ext>
                  </a:extLst>
                </p:cNvPr>
                <p:cNvCxnSpPr>
                  <a:cxnSpLocks/>
                  <a:stCxn id="21" idx="3"/>
                </p:cNvCxnSpPr>
                <p:nvPr/>
              </p:nvCxnSpPr>
              <p:spPr>
                <a:xfrm>
                  <a:off x="8233152" y="4329518"/>
                  <a:ext cx="364704" cy="517216"/>
                </a:xfrm>
                <a:prstGeom prst="bentConnector2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A8B0C77-3021-494E-B9E9-860014504F7E}"/>
                    </a:ext>
                  </a:extLst>
                </p:cNvPr>
                <p:cNvSpPr txBox="1"/>
                <p:nvPr/>
              </p:nvSpPr>
              <p:spPr>
                <a:xfrm>
                  <a:off x="8221338" y="4828821"/>
                  <a:ext cx="753036" cy="4179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4B2E83"/>
                      </a:solidFill>
                    </a:rPr>
                    <a:t>null</a:t>
                  </a:r>
                </a:p>
              </p:txBody>
            </p:sp>
          </p:grp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3F9AFCDC-6924-F243-8FC8-DFB52AD3FE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2512" y="6474476"/>
                <a:ext cx="6008629" cy="1201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241EC3F-F048-2740-B8D2-E82BE05B00E1}"/>
                </a:ext>
              </a:extLst>
            </p:cNvPr>
            <p:cNvSpPr/>
            <p:nvPr/>
          </p:nvSpPr>
          <p:spPr>
            <a:xfrm>
              <a:off x="4125885" y="6285353"/>
              <a:ext cx="1620491" cy="26179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Visit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640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292DE7-B0C2-A549-BAFD-2D15D0096E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57082"/>
            <a:ext cx="8196210" cy="99199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92A36"/>
                </a:solidFill>
              </a:rPr>
              <a:t>Stack size of memory is usually limited (smaller than heap)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A788C4-7461-7540-BDD7-EF92D2494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Summary: Cons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0DE27-7967-024E-94A2-8BEF97B3F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155" y="2539782"/>
            <a:ext cx="5591362" cy="1374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29C528-1789-4249-B64E-D8995A3FF284}"/>
              </a:ext>
            </a:extLst>
          </p:cNvPr>
          <p:cNvSpPr txBox="1"/>
          <p:nvPr/>
        </p:nvSpPr>
        <p:spPr>
          <a:xfrm>
            <a:off x="5364776" y="4003488"/>
            <a:ext cx="2949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92A3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 on JVM memory tuning</a:t>
            </a:r>
            <a:endParaRPr lang="en-US" dirty="0">
              <a:solidFill>
                <a:srgbClr val="292A36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DC57FF4-9CA2-794B-9864-835AF324423E}"/>
              </a:ext>
            </a:extLst>
          </p:cNvPr>
          <p:cNvSpPr txBox="1">
            <a:spLocks/>
          </p:cNvSpPr>
          <p:nvPr/>
        </p:nvSpPr>
        <p:spPr>
          <a:xfrm>
            <a:off x="671756" y="4912658"/>
            <a:ext cx="8196210" cy="9919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292A36"/>
                </a:solidFill>
              </a:rPr>
              <a:t>Function call overhead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D0CB7F2-0C34-D74C-927D-1A0E4511584B}"/>
              </a:ext>
            </a:extLst>
          </p:cNvPr>
          <p:cNvSpPr txBox="1">
            <a:spLocks/>
          </p:cNvSpPr>
          <p:nvPr/>
        </p:nvSpPr>
        <p:spPr>
          <a:xfrm>
            <a:off x="659305" y="5710517"/>
            <a:ext cx="8196210" cy="9919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292A36"/>
                </a:solidFill>
              </a:rPr>
              <a:t>Stack Overflow Risk</a:t>
            </a:r>
          </a:p>
        </p:txBody>
      </p:sp>
    </p:spTree>
    <p:extLst>
      <p:ext uri="{BB962C8B-B14F-4D97-AF65-F5344CB8AC3E}">
        <p14:creationId xmlns:p14="http://schemas.microsoft.com/office/powerpoint/2010/main" val="277360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15" y="1680755"/>
            <a:ext cx="8489970" cy="491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98793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B31D1-10BE-2B45-B391-58306CBD6A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6856" y="2728723"/>
            <a:ext cx="7964744" cy="25842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  <a:latin typeface="Andale Mono" panose="020B0509000000000004" pitchFamily="49" charset="0"/>
              </a:rPr>
              <a:t>“you never really remember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  <a:latin typeface="Andale Mono" panose="020B0509000000000004" pitchFamily="49" charset="0"/>
              </a:rPr>
              <a:t>	the beginning of a dream, do you?”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1BBDCC-2277-CA43-A91B-141DED3A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507756-E091-844D-BDE9-9112C22BEF9F}"/>
                  </a:ext>
                </a:extLst>
              </p:cNvPr>
              <p:cNvSpPr txBox="1"/>
              <p:nvPr/>
            </p:nvSpPr>
            <p:spPr>
              <a:xfrm>
                <a:off x="6544235" y="3836188"/>
                <a:ext cx="14194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solidFill>
                      <a:schemeClr val="bg2"/>
                    </a:solidFill>
                  </a:rPr>
                  <a:t> Inception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507756-E091-844D-BDE9-9112C22BE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235" y="3836188"/>
                <a:ext cx="1419428" cy="400110"/>
              </a:xfrm>
              <a:prstGeom prst="rect">
                <a:avLst/>
              </a:prstGeom>
              <a:blipFill>
                <a:blip r:embed="rId2"/>
                <a:stretch>
                  <a:fillRect t="-6061" r="-3540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C737CDA-28AC-9842-9BB5-72C20F768FF8}"/>
              </a:ext>
            </a:extLst>
          </p:cNvPr>
          <p:cNvSpPr/>
          <p:nvPr/>
        </p:nvSpPr>
        <p:spPr>
          <a:xfrm>
            <a:off x="582876" y="702859"/>
            <a:ext cx="2223077" cy="1146099"/>
          </a:xfrm>
          <a:prstGeom prst="rect">
            <a:avLst/>
          </a:prstGeom>
          <a:solidFill>
            <a:srgbClr val="292A3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9E96A0-331C-2A42-B2B0-D3FEF78D9FDC}"/>
              </a:ext>
            </a:extLst>
          </p:cNvPr>
          <p:cNvSpPr/>
          <p:nvPr/>
        </p:nvSpPr>
        <p:spPr>
          <a:xfrm>
            <a:off x="6920923" y="5738789"/>
            <a:ext cx="2223077" cy="1146099"/>
          </a:xfrm>
          <a:prstGeom prst="rect">
            <a:avLst/>
          </a:prstGeom>
          <a:solidFill>
            <a:srgbClr val="292A3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306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7DEF59-F70E-FD4D-BB9B-A0D0DA0540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BA8BD9-1B83-2F48-9FE6-50B97458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Wednesday</a:t>
            </a:r>
          </a:p>
        </p:txBody>
      </p:sp>
    </p:spTree>
    <p:extLst>
      <p:ext uri="{BB962C8B-B14F-4D97-AF65-F5344CB8AC3E}">
        <p14:creationId xmlns:p14="http://schemas.microsoft.com/office/powerpoint/2010/main" val="30261351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A30AB1-9BA1-434C-843E-AB9BA05046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  <a:p>
            <a:endParaRPr lang="en-US" dirty="0"/>
          </a:p>
          <a:p>
            <a:pPr lvl="1"/>
            <a:r>
              <a:rPr lang="en-US" altLang="zh-CN" dirty="0"/>
              <a:t>Linear Search (target </a:t>
            </a:r>
            <a:r>
              <a:rPr lang="en-US" altLang="zh-CN" dirty="0">
                <a:highlight>
                  <a:srgbClr val="FFFF00"/>
                </a:highlight>
              </a:rPr>
              <a:t>12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F39A9A-481D-8544-B6F3-40A3CB60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67FD8-B8A6-3849-8C65-6558D57607A3}"/>
              </a:ext>
            </a:extLst>
          </p:cNvPr>
          <p:cNvSpPr txBox="1"/>
          <p:nvPr/>
        </p:nvSpPr>
        <p:spPr>
          <a:xfrm>
            <a:off x="1104900" y="32541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5  3  1  9  8  7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  <a:r>
              <a:rPr lang="en-US" sz="4800" dirty="0"/>
              <a:t>  2  4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98B43-0968-8C4F-A58C-A06909559135}"/>
              </a:ext>
            </a:extLst>
          </p:cNvPr>
          <p:cNvSpPr txBox="1"/>
          <p:nvPr/>
        </p:nvSpPr>
        <p:spPr>
          <a:xfrm>
            <a:off x="1104900" y="4320988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5  3  1  8  7  9  2  4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F3A4D-002B-434A-8F2C-04715BCEA230}"/>
              </a:ext>
            </a:extLst>
          </p:cNvPr>
          <p:cNvSpPr txBox="1"/>
          <p:nvPr/>
        </p:nvSpPr>
        <p:spPr>
          <a:xfrm>
            <a:off x="1104900" y="53877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/>
              <a:t>O(N)    </a:t>
            </a:r>
            <a:r>
              <a:rPr lang="en-US" sz="4800" dirty="0"/>
              <a:t>Can we do better?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81A5E-F505-BB40-9913-785FF57B5EDC}"/>
              </a:ext>
            </a:extLst>
          </p:cNvPr>
          <p:cNvSpPr txBox="1"/>
          <p:nvPr/>
        </p:nvSpPr>
        <p:spPr>
          <a:xfrm>
            <a:off x="2474259" y="6301823"/>
            <a:ext cx="403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Worse</a:t>
            </a:r>
            <a:r>
              <a:rPr lang="en-US" dirty="0"/>
              <a:t> case we have to iterate N element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DF92836B-1D5E-1947-8B62-8342ED9F2512}"/>
              </a:ext>
            </a:extLst>
          </p:cNvPr>
          <p:cNvSpPr/>
          <p:nvPr/>
        </p:nvSpPr>
        <p:spPr>
          <a:xfrm rot="5400000">
            <a:off x="1999130" y="6228712"/>
            <a:ext cx="313764" cy="349623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06A48BA2-6A33-B34F-9068-6BCE1AAE153D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8CC278-E11D-EC49-86E2-06AF9B4A9D6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“Who checked that bug in?!!”</a:t>
            </a:r>
          </a:p>
          <a:p>
            <a:r>
              <a:rPr lang="en-US" altLang="zh-CN"/>
              <a:t>Source control svn, git, etc</a:t>
            </a:r>
          </a:p>
          <a:p>
            <a:pPr marL="0" indent="0">
              <a:buFont typeface="Arial"/>
              <a:buNone/>
            </a:pPr>
            <a:endParaRPr lang="en-US" altLang="zh-CN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6A46EA-5E6F-284C-BAD2-2A19C1F9A031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51B152-2D6A-044B-AC5C-2F9B0B00187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D7A637-6DF0-C44E-9277-E7F2AF9C17F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A007B5-A182-2B48-9F2E-43F34040C07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4F21F3-F583-474B-BFC1-964DDF3CD179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038AA22-647C-1646-8E9B-317ADDF207EC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790F4D-1C47-C846-AC27-E95128108089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54E7CAA-C069-D841-ABF3-2A364FE0C5E1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F53716-9D16-A044-9ED7-6AA11DF9A4B9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D29272-45F9-4443-AE66-0E28685A32DE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CA875-4A91-3C4A-A73B-14D9DD7684AE}"/>
              </a:ext>
            </a:extLst>
          </p:cNvPr>
          <p:cNvSpPr txBox="1"/>
          <p:nvPr/>
        </p:nvSpPr>
        <p:spPr>
          <a:xfrm>
            <a:off x="533400" y="6096000"/>
            <a:ext cx="72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Mike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498BC7-B3F5-CA4C-9544-394492D0CA30}"/>
              </a:ext>
            </a:extLst>
          </p:cNvPr>
          <p:cNvCxnSpPr>
            <a:stCxn id="16" idx="0"/>
          </p:cNvCxnSpPr>
          <p:nvPr/>
        </p:nvCxnSpPr>
        <p:spPr bwMode="auto">
          <a:xfrm flipV="1">
            <a:off x="896428" y="5715000"/>
            <a:ext cx="360872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4653A6-0324-2149-A62F-E3C86E5308E4}"/>
              </a:ext>
            </a:extLst>
          </p:cNvPr>
          <p:cNvSpPr txBox="1"/>
          <p:nvPr/>
        </p:nvSpPr>
        <p:spPr>
          <a:xfrm>
            <a:off x="1313372" y="609600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FC402-F1FC-8D49-B43B-B45EE3A98D03}"/>
              </a:ext>
            </a:extLst>
          </p:cNvPr>
          <p:cNvCxnSpPr>
            <a:stCxn id="18" idx="0"/>
            <a:endCxn id="14" idx="4"/>
          </p:cNvCxnSpPr>
          <p:nvPr/>
        </p:nvCxnSpPr>
        <p:spPr bwMode="auto">
          <a:xfrm flipV="1">
            <a:off x="1662186" y="5715000"/>
            <a:ext cx="340181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83D80B-EF78-CC41-AC2F-BC641C378D63}"/>
              </a:ext>
            </a:extLst>
          </p:cNvPr>
          <p:cNvSpPr txBox="1"/>
          <p:nvPr/>
        </p:nvSpPr>
        <p:spPr>
          <a:xfrm>
            <a:off x="2057400" y="6096000"/>
            <a:ext cx="782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Ethan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2504B9-22B4-4D4D-B011-1D3316382EBF}"/>
              </a:ext>
            </a:extLst>
          </p:cNvPr>
          <p:cNvCxnSpPr>
            <a:stCxn id="20" idx="0"/>
          </p:cNvCxnSpPr>
          <p:nvPr/>
        </p:nvCxnSpPr>
        <p:spPr bwMode="auto">
          <a:xfrm flipV="1">
            <a:off x="2448856" y="5715000"/>
            <a:ext cx="332444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033569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22" name="Notched Right Arrow 21">
            <a:extLst>
              <a:ext uri="{FF2B5EF4-FFF2-40B4-BE49-F238E27FC236}">
                <a16:creationId xmlns:a16="http://schemas.microsoft.com/office/drawing/2014/main" id="{D3AB289B-9338-1347-8AAB-57F4B4CEE4DA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71D43D2-127A-A946-BD44-D95391AE3EE0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“Who checked that bug in?!!”</a:t>
            </a:r>
          </a:p>
          <a:p>
            <a:r>
              <a:rPr lang="en-US" altLang="zh-CN" dirty="0"/>
              <a:t>Source control </a:t>
            </a:r>
            <a:r>
              <a:rPr lang="en-US" altLang="zh-CN" dirty="0" err="1"/>
              <a:t>svn</a:t>
            </a:r>
            <a:r>
              <a:rPr lang="en-US" altLang="zh-CN" dirty="0"/>
              <a:t>, git, </a:t>
            </a:r>
            <a:r>
              <a:rPr lang="en-US" altLang="zh-CN" dirty="0" err="1"/>
              <a:t>etc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Found a bug in version 10</a:t>
            </a:r>
          </a:p>
          <a:p>
            <a:r>
              <a:rPr lang="en-US" altLang="zh-CN" dirty="0"/>
              <a:t>No bug in version 1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185B3-9591-E24F-A93F-2AC54AC480A2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A5D142-4CFA-B442-8018-FB34309573D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811A1A-2B7E-1B4B-808B-E7BEE1BD6B30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C0A71F-7694-7244-BD93-C385CCA9418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2F783E-5727-344F-92F8-F02E7277683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3FBA36F-AF80-214C-A13B-574A0E888291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3E2589-8395-CA4E-B133-657D1E935CAC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8B811A-4354-2D40-AAC0-6EB26F75EE6F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7C8457-0A4C-1D4C-946B-C0945EC6AAED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751B349-C02F-8D4E-945D-7160BF785531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201CAF-40B3-DA4B-B8B1-F16C29D7E61A}"/>
              </a:ext>
            </a:extLst>
          </p:cNvPr>
          <p:cNvSpPr txBox="1"/>
          <p:nvPr/>
        </p:nvSpPr>
        <p:spPr>
          <a:xfrm>
            <a:off x="1828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1931D7-04E5-7C4F-9922-6E20932150EC}"/>
              </a:ext>
            </a:extLst>
          </p:cNvPr>
          <p:cNvSpPr txBox="1"/>
          <p:nvPr/>
        </p:nvSpPr>
        <p:spPr>
          <a:xfrm>
            <a:off x="2590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69D17E-7D6C-7A47-AF8C-568FC1825BDB}"/>
              </a:ext>
            </a:extLst>
          </p:cNvPr>
          <p:cNvSpPr txBox="1"/>
          <p:nvPr/>
        </p:nvSpPr>
        <p:spPr>
          <a:xfrm>
            <a:off x="3313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42CFFF-8609-864B-BFD8-44A40E9C82F6}"/>
              </a:ext>
            </a:extLst>
          </p:cNvPr>
          <p:cNvSpPr txBox="1"/>
          <p:nvPr/>
        </p:nvSpPr>
        <p:spPr>
          <a:xfrm>
            <a:off x="4075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DF9ED1-62A0-0A4B-8DC9-5B886EC13824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6A3CA-5AAD-2348-8361-EEC40BC0CB2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AA1660-E106-5440-873F-DC0C635A4180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D51949-B571-9245-855A-BC5F11FFA18F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42" name="Picture 41" descr="tumblr_inline_ncpoeoxxOl1s7saez.png">
            <a:extLst>
              <a:ext uri="{FF2B5EF4-FFF2-40B4-BE49-F238E27FC236}">
                <a16:creationId xmlns:a16="http://schemas.microsoft.com/office/drawing/2014/main" id="{F5BA4FA2-ADD5-8D41-91B2-1F25DF960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8" r="18463"/>
          <a:stretch/>
        </p:blipFill>
        <p:spPr>
          <a:xfrm>
            <a:off x="6934200" y="3810000"/>
            <a:ext cx="1647366" cy="930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291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3" name="Notched Right Arrow 42">
            <a:extLst>
              <a:ext uri="{FF2B5EF4-FFF2-40B4-BE49-F238E27FC236}">
                <a16:creationId xmlns:a16="http://schemas.microsoft.com/office/drawing/2014/main" id="{E7672603-182B-ED47-9754-0730378536F1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396F01F-6545-7742-A0FC-8F213F1FA0DC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D257034-F72B-B444-948C-DD9EB9D6D824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5AB80A3-D314-164B-AB81-C2ABDA92B4D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031157-207E-8B46-AFAD-40B2EEA16203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8EE23E9-1144-B94F-B2BC-F155E9CC0A35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90BBA6F-D1C0-F843-A97F-E487ADD1E9CD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257CF75-E4B1-4743-89F2-FBDC39A5065A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52A29D1-3F2A-BD4D-A788-DCCA3715F2E0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3957D6C-8887-4744-81F0-04AF7811EA8E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911569-54F7-1643-8BC8-911FF961697C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6E3B6F-3F22-2740-B2E3-C2F1C8491C00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282867-601E-F24D-A5E4-C92E9D53B264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1045E6-BAB4-9349-9A34-9EFC97AECDB8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5F320B-6019-254C-B79C-5DE329B7F37E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583CF37-A901-0046-9789-C5B8D4D6F91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5D32A1B-82F9-7544-9174-D9FF253D635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F916D0-2B80-864D-A14A-D964920E1246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29A090A-2B8D-334E-BD69-253BA25B8EBA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3245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F3E969-0C43-EE49-9C4E-B4E628CC5148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C593C2-C895-644A-B88D-C1E59C5F87F8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8F450F-84C0-E74F-9D63-32CA91094328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78432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" name="Explosion 1 1">
            <a:extLst>
              <a:ext uri="{FF2B5EF4-FFF2-40B4-BE49-F238E27FC236}">
                <a16:creationId xmlns:a16="http://schemas.microsoft.com/office/drawing/2014/main" id="{7F7354FA-B2C0-3F44-AA12-4248CB44908C}"/>
              </a:ext>
            </a:extLst>
          </p:cNvPr>
          <p:cNvSpPr/>
          <p:nvPr/>
        </p:nvSpPr>
        <p:spPr>
          <a:xfrm>
            <a:off x="4572000" y="4939553"/>
            <a:ext cx="572639" cy="537882"/>
          </a:xfrm>
          <a:prstGeom prst="irregularSeal1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757FE-2D9C-0B40-9BDA-03B68F0CCCB6}"/>
              </a:ext>
            </a:extLst>
          </p:cNvPr>
          <p:cNvSpPr txBox="1"/>
          <p:nvPr/>
        </p:nvSpPr>
        <p:spPr>
          <a:xfrm>
            <a:off x="1981200" y="6309115"/>
            <a:ext cx="548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Bug introduced, found with 3 checks</a:t>
            </a:r>
          </a:p>
        </p:txBody>
      </p:sp>
    </p:spTree>
    <p:extLst>
      <p:ext uri="{BB962C8B-B14F-4D97-AF65-F5344CB8AC3E}">
        <p14:creationId xmlns:p14="http://schemas.microsoft.com/office/powerpoint/2010/main" val="5838899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EF65A2-CEB7-7740-8566-9C50A807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C7FE62-07AF-7C4C-94C6-B7F2FAD900BE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Binary Search (target 12)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11A10-EBE9-6B4C-B1FE-53778DA187DA}"/>
              </a:ext>
            </a:extLst>
          </p:cNvPr>
          <p:cNvSpPr txBox="1"/>
          <p:nvPr/>
        </p:nvSpPr>
        <p:spPr>
          <a:xfrm>
            <a:off x="1371600" y="23622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1  2  3  4  5  7  8  9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74A89-CF0B-D242-8DF8-CF1AD2916163}"/>
              </a:ext>
            </a:extLst>
          </p:cNvPr>
          <p:cNvSpPr txBox="1"/>
          <p:nvPr/>
        </p:nvSpPr>
        <p:spPr>
          <a:xfrm>
            <a:off x="1371600" y="30552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</a:t>
            </a:r>
            <a:r>
              <a:rPr lang="en-US" sz="4800" dirty="0">
                <a:solidFill>
                  <a:srgbClr val="008000"/>
                </a:solidFill>
              </a:rPr>
              <a:t>5</a:t>
            </a:r>
            <a:r>
              <a:rPr lang="en-US" sz="4800" dirty="0"/>
              <a:t>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2C777-704C-D14F-BBB0-75C5736A2E7F}"/>
              </a:ext>
            </a:extLst>
          </p:cNvPr>
          <p:cNvSpPr txBox="1"/>
          <p:nvPr/>
        </p:nvSpPr>
        <p:spPr>
          <a:xfrm>
            <a:off x="1371600" y="37338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</a:t>
            </a:r>
            <a:r>
              <a:rPr lang="en-US" sz="4800" dirty="0"/>
              <a:t>  7  </a:t>
            </a:r>
            <a:r>
              <a:rPr lang="en-US" sz="4800" dirty="0">
                <a:solidFill>
                  <a:srgbClr val="008000"/>
                </a:solidFill>
              </a:rPr>
              <a:t>8</a:t>
            </a:r>
            <a:r>
              <a:rPr lang="en-US" sz="4800" dirty="0"/>
              <a:t>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A5959-D182-B743-BC98-CD483D759014}"/>
              </a:ext>
            </a:extLst>
          </p:cNvPr>
          <p:cNvSpPr txBox="1"/>
          <p:nvPr/>
        </p:nvSpPr>
        <p:spPr>
          <a:xfrm>
            <a:off x="1371600" y="44268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</a:t>
            </a:r>
            <a:r>
              <a:rPr lang="en-US" sz="4800" dirty="0">
                <a:solidFill>
                  <a:srgbClr val="008000"/>
                </a:solidFill>
              </a:rPr>
              <a:t>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F6124-45D5-6944-B6FE-66F10B0F5EEE}"/>
              </a:ext>
            </a:extLst>
          </p:cNvPr>
          <p:cNvSpPr txBox="1"/>
          <p:nvPr/>
        </p:nvSpPr>
        <p:spPr>
          <a:xfrm>
            <a:off x="1371600" y="51054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008000"/>
                </a:solidFill>
              </a:rPr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A7C91-6048-5D46-B57C-60D409DD4203}"/>
              </a:ext>
            </a:extLst>
          </p:cNvPr>
          <p:cNvSpPr/>
          <p:nvPr/>
        </p:nvSpPr>
        <p:spPr>
          <a:xfrm>
            <a:off x="1752600" y="6096000"/>
            <a:ext cx="5626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O(</a:t>
            </a:r>
            <a:r>
              <a:rPr lang="en-US" i="1" dirty="0" err="1"/>
              <a:t>logN</a:t>
            </a:r>
            <a:r>
              <a:rPr lang="en-US" i="1" dirty="0"/>
              <a:t>) both average and worst case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54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32667-4132-1C49-8965-E26D3320A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32" y="5062711"/>
            <a:ext cx="524510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67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043" y="80599"/>
            <a:ext cx="1604682" cy="1282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6EA7F-6E19-5946-89C8-1ABF40D89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59" y="1808933"/>
            <a:ext cx="7592678" cy="4114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5981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586" y="306014"/>
            <a:ext cx="3827929" cy="2741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C99845-B26C-AD4A-9F48-0D15E29A53FB}"/>
              </a:ext>
            </a:extLst>
          </p:cNvPr>
          <p:cNvSpPr/>
          <p:nvPr/>
        </p:nvSpPr>
        <p:spPr>
          <a:xfrm>
            <a:off x="2998221" y="3825081"/>
            <a:ext cx="2165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1,3,4,6,8,</a:t>
            </a:r>
            <a:r>
              <a:rPr lang="en-US" sz="36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7172F-9E96-864E-ADA4-3DF364FEF1DC}"/>
              </a:ext>
            </a:extLst>
          </p:cNvPr>
          <p:cNvSpPr txBox="1"/>
          <p:nvPr/>
        </p:nvSpPr>
        <p:spPr>
          <a:xfrm>
            <a:off x="1460650" y="5066046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start=0, end=5, </a:t>
            </a:r>
            <a:r>
              <a:rPr lang="en-US" dirty="0" err="1"/>
              <a:t>midIdx</a:t>
            </a:r>
            <a:r>
              <a:rPr lang="en-US" dirty="0"/>
              <a:t> =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B90A5-2AE1-FB44-8D5D-BA8DA5B2702E}"/>
              </a:ext>
            </a:extLst>
          </p:cNvPr>
          <p:cNvSpPr txBox="1"/>
          <p:nvPr/>
        </p:nvSpPr>
        <p:spPr>
          <a:xfrm>
            <a:off x="1446130" y="5680631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start=3, end=5, </a:t>
            </a:r>
            <a:r>
              <a:rPr lang="en-US" dirty="0" err="1"/>
              <a:t>midIdx</a:t>
            </a:r>
            <a:r>
              <a:rPr lang="en-US" dirty="0"/>
              <a:t> =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01A66-CDD2-D645-8AFE-8EC764AE5728}"/>
              </a:ext>
            </a:extLst>
          </p:cNvPr>
          <p:cNvSpPr txBox="1"/>
          <p:nvPr/>
        </p:nvSpPr>
        <p:spPr>
          <a:xfrm>
            <a:off x="1446130" y="6201845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start=5, end=5, </a:t>
            </a:r>
            <a:r>
              <a:rPr lang="en-US" dirty="0" err="1"/>
              <a:t>midIdx</a:t>
            </a:r>
            <a:r>
              <a:rPr lang="en-US" dirty="0"/>
              <a:t> = 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F6BA4-039E-F149-8A28-72FF226C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1836063"/>
            <a:ext cx="4480739" cy="136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53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604D9-BC3B-D24F-BA62-1198B5AC6E82}"/>
              </a:ext>
            </a:extLst>
          </p:cNvPr>
          <p:cNvSpPr txBox="1"/>
          <p:nvPr/>
        </p:nvSpPr>
        <p:spPr>
          <a:xfrm>
            <a:off x="1443317" y="5034320"/>
            <a:ext cx="346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could go wrong?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32F8A9-DF7F-7349-832E-9051E2DE8D6C}"/>
              </a:ext>
            </a:extLst>
          </p:cNvPr>
          <p:cNvSpPr/>
          <p:nvPr/>
        </p:nvSpPr>
        <p:spPr>
          <a:xfrm>
            <a:off x="4679576" y="2073195"/>
            <a:ext cx="1389529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C8440DF-B65C-3D4C-A032-DF9E681CDFFE}"/>
              </a:ext>
            </a:extLst>
          </p:cNvPr>
          <p:cNvSpPr/>
          <p:nvPr/>
        </p:nvSpPr>
        <p:spPr bwMode="auto">
          <a:xfrm>
            <a:off x="533400" y="2971800"/>
            <a:ext cx="3200400" cy="914400"/>
          </a:xfrm>
          <a:prstGeom prst="wedgeEllipseCallout">
            <a:avLst>
              <a:gd name="adj1" fmla="val 78152"/>
              <a:gd name="adj2" fmla="val -119938"/>
            </a:avLst>
          </a:prstGeom>
          <a:solidFill>
            <a:srgbClr val="92D050"/>
          </a:solidFill>
          <a:ln>
            <a:headEnd type="none" w="med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Up to 2</a:t>
            </a:r>
            <a:r>
              <a:rPr kumimoji="0" lang="en-US" sz="1800" b="0" i="0" u="none" strike="noStrike" cap="none" normalizeH="0" baseline="3000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31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-1 for 32-bit signed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int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9E3C38-8EB3-3149-86F1-D85F959934B9}"/>
              </a:ext>
            </a:extLst>
          </p:cNvPr>
          <p:cNvSpPr txBox="1"/>
          <p:nvPr/>
        </p:nvSpPr>
        <p:spPr>
          <a:xfrm>
            <a:off x="103094" y="5981329"/>
            <a:ext cx="784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linkClick r:id="rId3"/>
              </a:rPr>
              <a:t>The Java programming language library had this bug for</a:t>
            </a:r>
            <a:r>
              <a:rPr lang="en-US" sz="4400" dirty="0">
                <a:solidFill>
                  <a:srgbClr val="0000FF"/>
                </a:solidFill>
                <a:hlinkClick r:id="rId3"/>
              </a:rPr>
              <a:t> </a:t>
            </a:r>
            <a:r>
              <a:rPr lang="en-US" altLang="zh-CN" sz="4400" b="1" i="1" dirty="0">
                <a:solidFill>
                  <a:srgbClr val="FF0000"/>
                </a:solidFill>
                <a:hlinkClick r:id="rId3"/>
              </a:rPr>
              <a:t>20</a:t>
            </a:r>
            <a:r>
              <a:rPr lang="en-US" sz="4400" b="1" i="1" dirty="0">
                <a:solidFill>
                  <a:srgbClr val="FF0000"/>
                </a:solidFill>
                <a:hlinkClick r:id="rId3"/>
              </a:rPr>
              <a:t>+ </a:t>
            </a:r>
            <a:r>
              <a:rPr lang="en-US" sz="2000" dirty="0">
                <a:solidFill>
                  <a:srgbClr val="0000FF"/>
                </a:solidFill>
                <a:hlinkClick r:id="rId3"/>
              </a:rPr>
              <a:t>years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5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2" grpId="0" animBg="1"/>
      <p:bldP spid="7" grpId="0" animBg="1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1.pic.jpg">
            <a:extLst>
              <a:ext uri="{FF2B5EF4-FFF2-40B4-BE49-F238E27FC236}">
                <a16:creationId xmlns:a16="http://schemas.microsoft.com/office/drawing/2014/main" id="{249486C6-AF97-2549-9EF2-16A9FEE2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35" y="5062711"/>
            <a:ext cx="1743635" cy="1743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8A31D-A989-8D43-AA28-97E073602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99" y="665735"/>
            <a:ext cx="5638116" cy="4053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22ADCB-5374-3F44-AF89-AF52F1DFD4BE}"/>
              </a:ext>
            </a:extLst>
          </p:cNvPr>
          <p:cNvSpPr/>
          <p:nvPr/>
        </p:nvSpPr>
        <p:spPr>
          <a:xfrm>
            <a:off x="4763635" y="1863245"/>
            <a:ext cx="2802577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9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422808-4242-CE4C-8565-23DBCD284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6D36A-6D4F-484B-B959-4D7396B71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988" y="597159"/>
            <a:ext cx="4267797" cy="5663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84ED3D-40C5-0644-9083-1D00F96CD123}"/>
              </a:ext>
            </a:extLst>
          </p:cNvPr>
          <p:cNvSpPr/>
          <p:nvPr/>
        </p:nvSpPr>
        <p:spPr>
          <a:xfrm>
            <a:off x="3783107" y="6260840"/>
            <a:ext cx="33976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https://bugs.openjdk.java.net/browse/JDK-5045582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76437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Dream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8B7D3-49AB-4F4D-8562-A49AE34F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399" y="102054"/>
            <a:ext cx="3775973" cy="2046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779A86-3E20-9A4B-8612-181A22954FCC}"/>
              </a:ext>
            </a:extLst>
          </p:cNvPr>
          <p:cNvSpPr/>
          <p:nvPr/>
        </p:nvSpPr>
        <p:spPr>
          <a:xfrm>
            <a:off x="1811384" y="3019586"/>
            <a:ext cx="1358537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789343-7B32-6741-85AA-CA5ED1346139}"/>
              </a:ext>
            </a:extLst>
          </p:cNvPr>
          <p:cNvGrpSpPr/>
          <p:nvPr/>
        </p:nvGrpSpPr>
        <p:grpSpPr>
          <a:xfrm>
            <a:off x="1497874" y="2760617"/>
            <a:ext cx="6757851" cy="2316480"/>
            <a:chOff x="818606" y="3648892"/>
            <a:chExt cx="7210697" cy="231648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B9F9A4C-D995-BA4B-852F-F85BE3D69A4E}"/>
                </a:ext>
              </a:extLst>
            </p:cNvPr>
            <p:cNvCxnSpPr/>
            <p:nvPr/>
          </p:nvCxnSpPr>
          <p:spPr>
            <a:xfrm>
              <a:off x="818606" y="442105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3935D7E-4BB7-5649-A38E-2C07A19C36F6}"/>
                </a:ext>
              </a:extLst>
            </p:cNvPr>
            <p:cNvCxnSpPr/>
            <p:nvPr/>
          </p:nvCxnSpPr>
          <p:spPr>
            <a:xfrm>
              <a:off x="818606" y="519321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9A1D658-0166-0A47-9385-F3E419C399CA}"/>
                </a:ext>
              </a:extLst>
            </p:cNvPr>
            <p:cNvCxnSpPr/>
            <p:nvPr/>
          </p:nvCxnSpPr>
          <p:spPr>
            <a:xfrm>
              <a:off x="818606" y="596537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1A14573-8BC3-C843-9191-A85CF027F8BF}"/>
                </a:ext>
              </a:extLst>
            </p:cNvPr>
            <p:cNvCxnSpPr/>
            <p:nvPr/>
          </p:nvCxnSpPr>
          <p:spPr>
            <a:xfrm>
              <a:off x="818606" y="364889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BD136E0-BF02-FB46-9811-0F9DEC5B9312}"/>
              </a:ext>
            </a:extLst>
          </p:cNvPr>
          <p:cNvSpPr txBox="1"/>
          <p:nvPr/>
        </p:nvSpPr>
        <p:spPr>
          <a:xfrm>
            <a:off x="218473" y="3003006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0629A-70BD-9248-920C-8C52525F0892}"/>
              </a:ext>
            </a:extLst>
          </p:cNvPr>
          <p:cNvSpPr txBox="1"/>
          <p:nvPr/>
        </p:nvSpPr>
        <p:spPr>
          <a:xfrm>
            <a:off x="191314" y="3747407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373A24-0E01-2E4E-842E-5F14815F2B13}"/>
              </a:ext>
            </a:extLst>
          </p:cNvPr>
          <p:cNvSpPr txBox="1"/>
          <p:nvPr/>
        </p:nvSpPr>
        <p:spPr>
          <a:xfrm>
            <a:off x="218473" y="4552768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D83BF2-E804-3049-965A-83E01A7603B8}"/>
              </a:ext>
            </a:extLst>
          </p:cNvPr>
          <p:cNvSpPr/>
          <p:nvPr/>
        </p:nvSpPr>
        <p:spPr>
          <a:xfrm rot="5400000">
            <a:off x="2577180" y="3519337"/>
            <a:ext cx="863258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FDCB0F-50C6-6C4B-AA04-E3C757457F2B}"/>
              </a:ext>
            </a:extLst>
          </p:cNvPr>
          <p:cNvSpPr/>
          <p:nvPr/>
        </p:nvSpPr>
        <p:spPr>
          <a:xfrm>
            <a:off x="3030071" y="3758141"/>
            <a:ext cx="1193584" cy="35342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840F75-9CBD-4F4C-9B20-ACC01139A71E}"/>
              </a:ext>
            </a:extLst>
          </p:cNvPr>
          <p:cNvSpPr/>
          <p:nvPr/>
        </p:nvSpPr>
        <p:spPr>
          <a:xfrm rot="5400000">
            <a:off x="3610126" y="4223838"/>
            <a:ext cx="904840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1B9887-1A96-654B-8C01-877D44A45A31}"/>
              </a:ext>
            </a:extLst>
          </p:cNvPr>
          <p:cNvSpPr/>
          <p:nvPr/>
        </p:nvSpPr>
        <p:spPr>
          <a:xfrm>
            <a:off x="4043082" y="4515150"/>
            <a:ext cx="1216893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5A9EB8-EE61-BB43-91C5-E962B98AFBCD}"/>
              </a:ext>
            </a:extLst>
          </p:cNvPr>
          <p:cNvSpPr/>
          <p:nvPr/>
        </p:nvSpPr>
        <p:spPr>
          <a:xfrm rot="5400000">
            <a:off x="4629829" y="4076325"/>
            <a:ext cx="938074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677451-CEB6-A645-900E-1B2BDEE08DD8}"/>
              </a:ext>
            </a:extLst>
          </p:cNvPr>
          <p:cNvSpPr/>
          <p:nvPr/>
        </p:nvSpPr>
        <p:spPr>
          <a:xfrm>
            <a:off x="5259973" y="3768395"/>
            <a:ext cx="1836909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8EC055-16A2-674D-B7B9-1B3B4EE87693}"/>
              </a:ext>
            </a:extLst>
          </p:cNvPr>
          <p:cNvSpPr/>
          <p:nvPr/>
        </p:nvSpPr>
        <p:spPr>
          <a:xfrm rot="5400000">
            <a:off x="6511700" y="3282554"/>
            <a:ext cx="848149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7AE924-FCAD-E847-9D13-6146F6E8ED7B}"/>
              </a:ext>
            </a:extLst>
          </p:cNvPr>
          <p:cNvSpPr/>
          <p:nvPr/>
        </p:nvSpPr>
        <p:spPr>
          <a:xfrm>
            <a:off x="6938681" y="3019586"/>
            <a:ext cx="959993" cy="31418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riped Right Arrow 23">
            <a:extLst>
              <a:ext uri="{FF2B5EF4-FFF2-40B4-BE49-F238E27FC236}">
                <a16:creationId xmlns:a16="http://schemas.microsoft.com/office/drawing/2014/main" id="{868167C7-9FB5-734E-A4DA-7FF4964C921D}"/>
              </a:ext>
            </a:extLst>
          </p:cNvPr>
          <p:cNvSpPr/>
          <p:nvPr/>
        </p:nvSpPr>
        <p:spPr>
          <a:xfrm>
            <a:off x="1924595" y="3080774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C30ACB40-7D92-244F-91E1-87D00166B68A}"/>
              </a:ext>
            </a:extLst>
          </p:cNvPr>
          <p:cNvSpPr/>
          <p:nvPr/>
        </p:nvSpPr>
        <p:spPr>
          <a:xfrm rot="5400000">
            <a:off x="2734491" y="3446075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0415E434-7C9C-B043-BD08-DDC94308BECA}"/>
              </a:ext>
            </a:extLst>
          </p:cNvPr>
          <p:cNvSpPr/>
          <p:nvPr/>
        </p:nvSpPr>
        <p:spPr>
          <a:xfrm>
            <a:off x="3183283" y="3841764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Striped Right Arrow 26">
            <a:extLst>
              <a:ext uri="{FF2B5EF4-FFF2-40B4-BE49-F238E27FC236}">
                <a16:creationId xmlns:a16="http://schemas.microsoft.com/office/drawing/2014/main" id="{E1F5E0F2-7D3B-C047-9C8D-B974504D2056}"/>
              </a:ext>
            </a:extLst>
          </p:cNvPr>
          <p:cNvSpPr/>
          <p:nvPr/>
        </p:nvSpPr>
        <p:spPr>
          <a:xfrm rot="5400000">
            <a:off x="3763508" y="4200149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Striped Right Arrow 27">
            <a:extLst>
              <a:ext uri="{FF2B5EF4-FFF2-40B4-BE49-F238E27FC236}">
                <a16:creationId xmlns:a16="http://schemas.microsoft.com/office/drawing/2014/main" id="{AC5F5C18-4D5D-E84A-897E-0911C417E784}"/>
              </a:ext>
            </a:extLst>
          </p:cNvPr>
          <p:cNvSpPr/>
          <p:nvPr/>
        </p:nvSpPr>
        <p:spPr>
          <a:xfrm rot="16200000">
            <a:off x="4815837" y="4200149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Striped Right Arrow 28">
            <a:extLst>
              <a:ext uri="{FF2B5EF4-FFF2-40B4-BE49-F238E27FC236}">
                <a16:creationId xmlns:a16="http://schemas.microsoft.com/office/drawing/2014/main" id="{38192A3E-D599-024E-9D0C-30D3028866E3}"/>
              </a:ext>
            </a:extLst>
          </p:cNvPr>
          <p:cNvSpPr/>
          <p:nvPr/>
        </p:nvSpPr>
        <p:spPr>
          <a:xfrm rot="16200000">
            <a:off x="6652746" y="3481010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Striped Right Arrow 29">
            <a:extLst>
              <a:ext uri="{FF2B5EF4-FFF2-40B4-BE49-F238E27FC236}">
                <a16:creationId xmlns:a16="http://schemas.microsoft.com/office/drawing/2014/main" id="{0BC17E13-FA74-5B41-A61B-D08A171C201B}"/>
              </a:ext>
            </a:extLst>
          </p:cNvPr>
          <p:cNvSpPr/>
          <p:nvPr/>
        </p:nvSpPr>
        <p:spPr>
          <a:xfrm>
            <a:off x="5760118" y="3837402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Striped Right Arrow 30">
            <a:extLst>
              <a:ext uri="{FF2B5EF4-FFF2-40B4-BE49-F238E27FC236}">
                <a16:creationId xmlns:a16="http://schemas.microsoft.com/office/drawing/2014/main" id="{5841D521-C038-F744-BB11-BE561064A58B}"/>
              </a:ext>
            </a:extLst>
          </p:cNvPr>
          <p:cNvSpPr/>
          <p:nvPr/>
        </p:nvSpPr>
        <p:spPr>
          <a:xfrm>
            <a:off x="7110247" y="3080131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Striped Right Arrow 31">
            <a:extLst>
              <a:ext uri="{FF2B5EF4-FFF2-40B4-BE49-F238E27FC236}">
                <a16:creationId xmlns:a16="http://schemas.microsoft.com/office/drawing/2014/main" id="{6611A974-6850-9244-890A-4C95FA8C321F}"/>
              </a:ext>
            </a:extLst>
          </p:cNvPr>
          <p:cNvSpPr/>
          <p:nvPr/>
        </p:nvSpPr>
        <p:spPr>
          <a:xfrm>
            <a:off x="4341523" y="4568555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B10143-9A6F-1E47-85DF-05C0097DB0AD}"/>
              </a:ext>
            </a:extLst>
          </p:cNvPr>
          <p:cNvCxnSpPr>
            <a:cxnSpLocks/>
          </p:cNvCxnSpPr>
          <p:nvPr/>
        </p:nvCxnSpPr>
        <p:spPr>
          <a:xfrm>
            <a:off x="1055369" y="5612673"/>
            <a:ext cx="7531282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D0E4CA7-4454-794C-996D-B733A9E0AA93}"/>
              </a:ext>
            </a:extLst>
          </p:cNvPr>
          <p:cNvSpPr txBox="1"/>
          <p:nvPr/>
        </p:nvSpPr>
        <p:spPr>
          <a:xfrm>
            <a:off x="8229599" y="517374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75068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3" grpId="0"/>
      <p:bldP spid="14" grpId="0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8B7D3-49AB-4F4D-8562-A49AE34F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944" y="102054"/>
            <a:ext cx="3483428" cy="1887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019B8B-97C4-824C-AED7-7D6806E6A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068" y="2557779"/>
            <a:ext cx="6785543" cy="3102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430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10012</TotalTime>
  <Words>2180</Words>
  <Application>Microsoft Macintosh PowerPoint</Application>
  <PresentationFormat>On-screen Show (4:3)</PresentationFormat>
  <Paragraphs>784</Paragraphs>
  <Slides>73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5" baseType="lpstr">
      <vt:lpstr>Encode Sans Normal Black</vt:lpstr>
      <vt:lpstr>Open Sans</vt:lpstr>
      <vt:lpstr>Open Sans Light</vt:lpstr>
      <vt:lpstr>Uni Sans Regular</vt:lpstr>
      <vt:lpstr>Andale Mono</vt:lpstr>
      <vt:lpstr>Arial</vt:lpstr>
      <vt:lpstr>Bernard MT Condensed</vt:lpstr>
      <vt:lpstr>Calibri</vt:lpstr>
      <vt:lpstr>Cambria Math</vt:lpstr>
      <vt:lpstr>Lucida Grande</vt:lpstr>
      <vt:lpstr>Custom Design</vt:lpstr>
      <vt:lpstr>1_Custom Design</vt:lpstr>
      <vt:lpstr>CSS342 Data Structures, Algorithms, and Discrete Mathematics (I)</vt:lpstr>
      <vt:lpstr>Recursion</vt:lpstr>
      <vt:lpstr>Recursion</vt:lpstr>
      <vt:lpstr>Why Recursion?</vt:lpstr>
      <vt:lpstr>Recursion</vt:lpstr>
      <vt:lpstr>Recursion</vt:lpstr>
      <vt:lpstr>Dream in Recursion</vt:lpstr>
      <vt:lpstr>Dream in Dream</vt:lpstr>
      <vt:lpstr>Dream in Recursion</vt:lpstr>
      <vt:lpstr>Dream in Recursion</vt:lpstr>
      <vt:lpstr>Dream in Recursion</vt:lpstr>
      <vt:lpstr>Dream in Recursion</vt:lpstr>
      <vt:lpstr>Function Call Stack </vt:lpstr>
      <vt:lpstr>Memory Map</vt:lpstr>
      <vt:lpstr>Function Call Stack </vt:lpstr>
      <vt:lpstr>Function Call Stack </vt:lpstr>
      <vt:lpstr>Function Call Stack </vt:lpstr>
      <vt:lpstr>Stack Overflow Attack</vt:lpstr>
      <vt:lpstr>Function Call Stack </vt:lpstr>
      <vt:lpstr>Recursion</vt:lpstr>
      <vt:lpstr>Recursive Sum</vt:lpstr>
      <vt:lpstr>Recursive Sum</vt:lpstr>
      <vt:lpstr>Recursive Sum</vt:lpstr>
      <vt:lpstr>Recursive Sum</vt:lpstr>
      <vt:lpstr>Recursive Sum</vt:lpstr>
      <vt:lpstr>Recursive Sum</vt:lpstr>
      <vt:lpstr>Recursive Sum</vt:lpstr>
      <vt:lpstr>Recursive Sum</vt:lpstr>
      <vt:lpstr>Recursive Sum</vt:lpstr>
      <vt:lpstr>Recursive findMax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Recursive Max</vt:lpstr>
      <vt:lpstr>Recursive Max</vt:lpstr>
      <vt:lpstr>Recursive Linked List Print</vt:lpstr>
      <vt:lpstr>Recursive Linked List Print</vt:lpstr>
      <vt:lpstr>Recursive Linked List Print</vt:lpstr>
      <vt:lpstr>Recursive Linked List Print</vt:lpstr>
      <vt:lpstr>Recursive Linked List Print</vt:lpstr>
      <vt:lpstr>Wednesday</vt:lpstr>
      <vt:lpstr>Recursive Linked List Print</vt:lpstr>
      <vt:lpstr>Recursive Summary</vt:lpstr>
      <vt:lpstr>Recursive Summary</vt:lpstr>
      <vt:lpstr>Recursive Summary: Cons</vt:lpstr>
      <vt:lpstr>Recursion</vt:lpstr>
      <vt:lpstr>Wednesday</vt:lpstr>
      <vt:lpstr>Recursion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684</cp:revision>
  <cp:lastPrinted>2016-02-10T20:19:12Z</cp:lastPrinted>
  <dcterms:created xsi:type="dcterms:W3CDTF">2014-10-14T00:51:43Z</dcterms:created>
  <dcterms:modified xsi:type="dcterms:W3CDTF">2020-02-03T22:10:36Z</dcterms:modified>
</cp:coreProperties>
</file>